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311" r:id="rId10"/>
    <p:sldId id="283" r:id="rId11"/>
    <p:sldId id="284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313" r:id="rId20"/>
    <p:sldId id="314" r:id="rId21"/>
    <p:sldId id="315" r:id="rId22"/>
    <p:sldId id="316" r:id="rId23"/>
    <p:sldId id="297" r:id="rId24"/>
    <p:sldId id="317" r:id="rId25"/>
    <p:sldId id="299" r:id="rId26"/>
    <p:sldId id="318" r:id="rId27"/>
    <p:sldId id="319" r:id="rId28"/>
    <p:sldId id="302" r:id="rId29"/>
    <p:sldId id="320" r:id="rId30"/>
    <p:sldId id="321" r:id="rId31"/>
    <p:sldId id="305" r:id="rId32"/>
    <p:sldId id="306" r:id="rId33"/>
    <p:sldId id="322" r:id="rId34"/>
    <p:sldId id="308" r:id="rId35"/>
    <p:sldId id="309" r:id="rId36"/>
    <p:sldId id="310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254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0EBE0"/>
              </a:solidFill>
              <a:prstDash val="solid"/>
              <a:miter lim="400000"/>
            </a:ln>
          </a:left>
          <a:right>
            <a:ln w="12700" cap="flat">
              <a:solidFill>
                <a:srgbClr val="F0EBE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F0EBE0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C6DFB5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7A79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/>
      <a:tcStyle>
        <a:tcBdr/>
        <a:fill>
          <a:solidFill>
            <a:srgbClr val="E4E1D8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DAD7D3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34388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FEBE1"/>
          </a:solidFill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5413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28" autoAdjust="0"/>
  </p:normalViewPr>
  <p:slideViewPr>
    <p:cSldViewPr snapToGrid="0" snapToObjects="1">
      <p:cViewPr varScale="1">
        <p:scale>
          <a:sx n="43" d="100"/>
          <a:sy n="43" d="100"/>
        </p:scale>
        <p:origin x="-384" y="-1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6066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4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idx="21"/>
          </p:nvPr>
        </p:nvSpPr>
        <p:spPr>
          <a:xfrm>
            <a:off x="-25400" y="-5359400"/>
            <a:ext cx="24422100" cy="24422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09700" y="2119884"/>
            <a:ext cx="10775585" cy="1936416"/>
          </a:xfrm>
          <a:prstGeom prst="rect">
            <a:avLst/>
          </a:prstGeom>
        </p:spPr>
        <p:txBody>
          <a:bodyPr/>
          <a:lstStyle>
            <a:lvl1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9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30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31" name="Attribu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409700" y="4051453"/>
            <a:ext cx="10775585" cy="543053"/>
          </a:xfrm>
          <a:prstGeom prst="rect">
            <a:avLst/>
          </a:prstGeom>
        </p:spPr>
        <p:txBody>
          <a:bodyPr anchor="ctr"/>
          <a:lstStyle>
            <a:lvl1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spc="0">
                <a:solidFill>
                  <a:srgbClr val="227AAF"/>
                </a:solidFill>
                <a:latin typeface="Publico Text Semibold"/>
                <a:ea typeface="Publico Text Semibold"/>
                <a:cs typeface="Publico Text Semibold"/>
                <a:sym typeface="Publico Text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mage"/>
          <p:cNvSpPr>
            <a:spLocks noGrp="1"/>
          </p:cNvSpPr>
          <p:nvPr>
            <p:ph type="pic" sz="quarter" idx="21"/>
          </p:nvPr>
        </p:nvSpPr>
        <p:spPr>
          <a:xfrm>
            <a:off x="14727242" y="5618197"/>
            <a:ext cx="7877462" cy="78774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" name="609701706_939x626.jpeg"/>
          <p:cNvSpPr>
            <a:spLocks noGrp="1"/>
          </p:cNvSpPr>
          <p:nvPr>
            <p:ph type="pic" sz="quarter" idx="22"/>
          </p:nvPr>
        </p:nvSpPr>
        <p:spPr>
          <a:xfrm>
            <a:off x="14700215" y="1511300"/>
            <a:ext cx="7943851" cy="5295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139465515_1890x1620.jpeg"/>
          <p:cNvSpPr>
            <a:spLocks noGrp="1"/>
          </p:cNvSpPr>
          <p:nvPr>
            <p:ph type="pic" idx="23"/>
          </p:nvPr>
        </p:nvSpPr>
        <p:spPr>
          <a:xfrm>
            <a:off x="1778000" y="1346200"/>
            <a:ext cx="12852400" cy="11016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mage"/>
          <p:cNvSpPr>
            <a:spLocks noGrp="1"/>
          </p:cNvSpPr>
          <p:nvPr>
            <p:ph type="pic" idx="21"/>
          </p:nvPr>
        </p:nvSpPr>
        <p:spPr>
          <a:xfrm>
            <a:off x="1727200" y="-1422400"/>
            <a:ext cx="21310600" cy="15989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31200" y="5735600"/>
            <a:ext cx="22721600" cy="2244800"/>
          </a:xfrm>
          <a:prstGeom prst="rect">
            <a:avLst/>
          </a:prstGeom>
        </p:spPr>
        <p:txBody>
          <a:bodyPr spcFirstLastPara="1" wrap="square" lIns="243794" tIns="243794" rIns="243794" bIns="24379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243794" tIns="243794" rIns="243794" bIns="2437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7488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12490451"/>
            <a:ext cx="5689600" cy="952501"/>
          </a:xfrm>
          <a:prstGeom prst="rect">
            <a:avLst/>
          </a:prstGeom>
          <a:ln/>
        </p:spPr>
        <p:txBody>
          <a:bodyPr lIns="243834" tIns="121917" rIns="243834" bIns="121917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331200" y="12490451"/>
            <a:ext cx="7721600" cy="952501"/>
          </a:xfrm>
          <a:prstGeom prst="rect">
            <a:avLst/>
          </a:prstGeom>
          <a:ln/>
        </p:spPr>
        <p:txBody>
          <a:bodyPr lIns="243834" tIns="121917" rIns="243834" bIns="121917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005670" y="13069709"/>
            <a:ext cx="372659" cy="379591"/>
          </a:xfrm>
          <a:ln/>
        </p:spPr>
        <p:txBody>
          <a:bodyPr/>
          <a:lstStyle>
            <a:lvl1pPr>
              <a:defRPr/>
            </a:lvl1pPr>
          </a:lstStyle>
          <a:p>
            <a:fld id="{45892B76-A1B8-4539-9BCC-FE5E4D5FB4C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223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39465515_1890x1620.jpeg"/>
          <p:cNvSpPr>
            <a:spLocks noGrp="1"/>
          </p:cNvSpPr>
          <p:nvPr>
            <p:ph type="pic" idx="21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80"/>
            </a:lvl1pPr>
          </a:lstStyle>
          <a:p>
            <a:r>
              <a:t>Slide Title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010400"/>
            <a:ext cx="9271000" cy="2312637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</a:lvl1pPr>
            <a:lvl2pPr algn="l">
              <a:lnSpc>
                <a:spcPct val="80000"/>
              </a:lnSpc>
            </a:lvl2pPr>
            <a:lvl3pPr algn="l">
              <a:lnSpc>
                <a:spcPct val="80000"/>
              </a:lnSpc>
            </a:lvl3pPr>
            <a:lvl4pPr algn="l">
              <a:lnSpc>
                <a:spcPct val="80000"/>
              </a:lnSpc>
            </a:lvl4pPr>
            <a:lvl5pPr algn="l">
              <a:lnSpc>
                <a:spcPct val="80000"/>
              </a:lnSpc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9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665200" y="3746500"/>
            <a:ext cx="9271000" cy="482600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40" name="Line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41" name="Line"/>
          <p:cNvSpPr/>
          <p:nvPr/>
        </p:nvSpPr>
        <p:spPr>
          <a:xfrm>
            <a:off x="13665200" y="95250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</p:spPr>
        <p:txBody>
          <a:bodyPr anchor="t"/>
          <a:lstStyle/>
          <a:p>
            <a:r>
              <a:t>Slide Title</a:t>
            </a:r>
          </a:p>
        </p:txBody>
      </p:sp>
      <p:sp>
        <p:nvSpPr>
          <p:cNvPr id="50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</p:spPr>
        <p:txBody>
          <a:bodyPr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" name="139465515_1890x1620.jpeg"/>
          <p:cNvSpPr>
            <a:spLocks noGrp="1"/>
          </p:cNvSpPr>
          <p:nvPr>
            <p:ph type="pic" idx="21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80"/>
            </a:lvl1pPr>
          </a:lstStyle>
          <a:p>
            <a:r>
              <a:t>Slide Title</a:t>
            </a:r>
          </a:p>
        </p:txBody>
      </p:sp>
      <p:sp>
        <p:nvSpPr>
          <p:cNvPr id="70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665200" y="3740611"/>
            <a:ext cx="9271000" cy="482601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71" name="Line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72" name="Line"/>
          <p:cNvSpPr/>
          <p:nvPr/>
        </p:nvSpPr>
        <p:spPr>
          <a:xfrm>
            <a:off x="13665200" y="70104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227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5410200"/>
            <a:ext cx="20929600" cy="2540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  <p:sp>
        <p:nvSpPr>
          <p:cNvPr id="81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82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300115"/>
          </a:xfrm>
          <a:prstGeom prst="rect">
            <a:avLst/>
          </a:prstGeom>
        </p:spPr>
        <p:txBody>
          <a:bodyPr anchor="t"/>
          <a:lstStyle/>
          <a:p>
            <a:r>
              <a:t>Agenda 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5043258"/>
            <a:ext cx="20929600" cy="6172201"/>
          </a:xfrm>
          <a:prstGeom prst="rect">
            <a:avLst/>
          </a:prstGeom>
        </p:spPr>
        <p:txBody>
          <a:bodyPr/>
          <a:lstStyle>
            <a:lvl1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5281886"/>
            <a:ext cx="20929600" cy="31369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bg>
      <p:bgPr>
        <a:solidFill>
          <a:srgbClr val="227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8611966"/>
            <a:ext cx="20929600" cy="908813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17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27200" y="1098623"/>
            <a:ext cx="20929600" cy="7461177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Line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4" name="Line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821531">
              <a:spcBef>
                <a:spcPts val="0"/>
              </a:spcBef>
              <a:defRPr sz="1800">
                <a:solidFill>
                  <a:srgbClr val="227AA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1pPr>
      <a:lvl2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2pPr>
      <a:lvl3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3pPr>
      <a:lvl4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4pPr>
      <a:lvl5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5pPr>
      <a:lvl6pPr marL="0" marR="0" indent="2286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6pPr>
      <a:lvl7pPr marL="0" marR="0" indent="2743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7pPr>
      <a:lvl8pPr marL="0" marR="0" indent="3200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8pPr>
      <a:lvl9pPr marL="0" marR="0" indent="3657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9pPr>
    </p:titleStyle>
    <p:body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1pPr>
      <a:lvl2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2pPr>
      <a:lvl3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3pPr>
      <a:lvl4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4pPr>
      <a:lvl5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5pPr>
      <a:lvl6pPr marL="0" marR="0" indent="2286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6pPr>
      <a:lvl7pPr marL="0" marR="0" indent="2743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7pPr>
      <a:lvl8pPr marL="0" marR="0" indent="3200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8pPr>
      <a:lvl9pPr marL="0" marR="0" indent="3657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Даша-мула-таттва, стих </a:t>
            </a:r>
            <a:r>
              <a:rPr lang="ru-RU" dirty="0" smtClean="0"/>
              <a:t>7</a:t>
            </a:r>
            <a:endParaRPr b="1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67" name="Текст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ctr" defTabSz="584200">
              <a:lnSpc>
                <a:spcPct val="80000"/>
              </a:lnSpc>
              <a:spcBef>
                <a:spcPts val="0"/>
              </a:spcBef>
              <a:tabLst/>
              <a:defRPr sz="8600" spc="-86">
                <a:latin typeface="+mn-lt"/>
                <a:ea typeface="+mn-ea"/>
                <a:cs typeface="+mn-cs"/>
                <a:sym typeface="Publico Headline Black"/>
              </a:defRPr>
            </a:lvl1pPr>
          </a:lstStyle>
          <a:p>
            <a:r>
              <a:rPr lang="ru-RU" sz="13800" dirty="0" smtClean="0"/>
              <a:t>Полное освобождение души из рабства материи</a:t>
            </a:r>
            <a:endParaRPr sz="13800" b="1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2572852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Метод йоги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200" y="2646060"/>
            <a:ext cx="22991968" cy="10642733"/>
          </a:xfrm>
        </p:spPr>
        <p:txBody>
          <a:bodyPr>
            <a:normAutofit fontScale="85000" lnSpcReduction="10000"/>
          </a:bodyPr>
          <a:lstStyle/>
          <a:p>
            <a:pPr marL="304792"/>
            <a:r>
              <a:rPr lang="ru-RU" dirty="0" smtClean="0"/>
              <a:t>Й-с 4.4-5</a:t>
            </a:r>
          </a:p>
          <a:p>
            <a:pPr marL="304792"/>
            <a:r>
              <a:rPr lang="en-US" dirty="0" err="1" smtClean="0">
                <a:latin typeface="Arial Dev"/>
                <a:cs typeface="Arial Dev"/>
              </a:rPr>
              <a:t>Nirmanachittānyasmitāmātrāt</a:t>
            </a:r>
            <a:endParaRPr lang="en-US" dirty="0" smtClean="0">
              <a:latin typeface="Arial Dev"/>
              <a:cs typeface="Arial Dev"/>
            </a:endParaRPr>
          </a:p>
          <a:p>
            <a:r>
              <a:rPr lang="en-US" b="1" i="1" dirty="0" smtClean="0">
                <a:solidFill>
                  <a:srgbClr val="2399C3"/>
                </a:solidFill>
              </a:rPr>
              <a:t>	“</a:t>
            </a:r>
            <a:r>
              <a:rPr lang="ru-RU" b="1" i="1" dirty="0" smtClean="0">
                <a:solidFill>
                  <a:srgbClr val="2399C3"/>
                </a:solidFill>
              </a:rPr>
              <a:t>Сотворенные умы исключительно свободны от эго</a:t>
            </a:r>
            <a:r>
              <a:rPr lang="en-US" b="1" i="1" dirty="0" smtClean="0">
                <a:solidFill>
                  <a:srgbClr val="2399C3"/>
                </a:solidFill>
              </a:rPr>
              <a:t>”</a:t>
            </a:r>
            <a:r>
              <a:rPr lang="ru-RU" b="1" i="1" dirty="0" smtClean="0">
                <a:solidFill>
                  <a:srgbClr val="2399C3"/>
                </a:solidFill>
              </a:rPr>
              <a:t>. </a:t>
            </a:r>
            <a:endParaRPr lang="ru-RU" dirty="0" smtClean="0">
              <a:solidFill>
                <a:srgbClr val="2399C3"/>
              </a:solidFill>
            </a:endParaRPr>
          </a:p>
          <a:p>
            <a:pPr marL="304792"/>
            <a:endParaRPr lang="ru-RU" dirty="0" smtClean="0"/>
          </a:p>
          <a:p>
            <a:pPr marL="304792"/>
            <a:r>
              <a:rPr lang="en-US" dirty="0" err="1" smtClean="0"/>
              <a:t>Pravrittibhede</a:t>
            </a:r>
            <a:r>
              <a:rPr lang="en-US" dirty="0" smtClean="0"/>
              <a:t> </a:t>
            </a:r>
            <a:r>
              <a:rPr lang="en-US" dirty="0" err="1" smtClean="0"/>
              <a:t>prayojakam</a:t>
            </a:r>
            <a:r>
              <a:rPr lang="en-US" dirty="0" smtClean="0"/>
              <a:t> </a:t>
            </a:r>
            <a:r>
              <a:rPr lang="en-US" dirty="0" err="1" smtClean="0"/>
              <a:t>chittamekamanekesām</a:t>
            </a:r>
            <a:endParaRPr lang="ru-RU" dirty="0" smtClean="0"/>
          </a:p>
          <a:p>
            <a:pPr marL="304792"/>
            <a:endParaRPr lang="en-US" dirty="0" smtClean="0"/>
          </a:p>
          <a:p>
            <a:r>
              <a:rPr lang="ru-RU" dirty="0" smtClean="0">
                <a:solidFill>
                  <a:srgbClr val="2399C3"/>
                </a:solidFill>
              </a:rPr>
              <a:t> </a:t>
            </a:r>
            <a:r>
              <a:rPr lang="en-US" dirty="0" smtClean="0">
                <a:solidFill>
                  <a:srgbClr val="2399C3"/>
                </a:solidFill>
              </a:rPr>
              <a:t>”</a:t>
            </a:r>
            <a:r>
              <a:rPr lang="ru-RU" b="1" i="1" dirty="0" smtClean="0">
                <a:solidFill>
                  <a:srgbClr val="2399C3"/>
                </a:solidFill>
              </a:rPr>
              <a:t>Один ум направляет многие [умы], связанные с различной деятельностью</a:t>
            </a:r>
            <a:r>
              <a:rPr lang="en-US" b="1" i="1" dirty="0" smtClean="0">
                <a:solidFill>
                  <a:srgbClr val="2399C3"/>
                </a:solidFill>
              </a:rPr>
              <a:t>”</a:t>
            </a:r>
            <a:r>
              <a:rPr lang="ru-RU" b="1" i="1" dirty="0" smtClean="0">
                <a:solidFill>
                  <a:srgbClr val="2399C3"/>
                </a:solidFill>
              </a:rPr>
              <a:t>.</a:t>
            </a:r>
            <a:endParaRPr lang="ru-RU" dirty="0" smtClean="0">
              <a:solidFill>
                <a:srgbClr val="2399C3"/>
              </a:solidFill>
            </a:endParaRPr>
          </a:p>
          <a:p>
            <a:pPr marL="304792"/>
            <a:endParaRPr lang="ru-RU" dirty="0" smtClean="0"/>
          </a:p>
          <a:p>
            <a:pPr marL="304792"/>
            <a:r>
              <a:rPr lang="ru-RU" b="1" dirty="0" smtClean="0"/>
              <a:t>Йоги создают искусственные копии себя, чтобы исчерпать карму</a:t>
            </a:r>
          </a:p>
          <a:p>
            <a:pPr marL="304792"/>
            <a:endParaRPr lang="ru-RU" b="1" dirty="0" smtClean="0"/>
          </a:p>
          <a:p>
            <a:pPr marL="304792" algn="ctr"/>
            <a:r>
              <a:rPr lang="ru-RU" b="1" dirty="0" err="1" smtClean="0">
                <a:solidFill>
                  <a:srgbClr val="C00000"/>
                </a:solidFill>
              </a:rPr>
              <a:t>Кардама</a:t>
            </a:r>
            <a:r>
              <a:rPr lang="ru-RU" b="1" dirty="0" smtClean="0">
                <a:solidFill>
                  <a:srgbClr val="C00000"/>
                </a:solidFill>
              </a:rPr>
              <a:t> Муни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1486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404"/>
            <a:ext cx="24384000" cy="127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75502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072" y="1134843"/>
            <a:ext cx="22918816" cy="2243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F6065"/>
                </a:solidFill>
              </a:rPr>
              <a:t>Рабство души иллюзорно</a:t>
            </a:r>
            <a:endParaRPr lang="ru-RU" dirty="0">
              <a:solidFill>
                <a:srgbClr val="5F606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984" y="2974845"/>
            <a:ext cx="22918816" cy="10208563"/>
          </a:xfrm>
        </p:spPr>
        <p:txBody>
          <a:bodyPr>
            <a:normAutofit fontScale="85000" lnSpcReduction="20000"/>
          </a:bodyPr>
          <a:lstStyle/>
          <a:p>
            <a:pPr marL="304792" algn="ctr"/>
            <a:r>
              <a:rPr lang="ru-RU" b="1" dirty="0" err="1"/>
              <a:t>śrī-bhagavān</a:t>
            </a:r>
            <a:r>
              <a:rPr lang="ru-RU" b="1" dirty="0"/>
              <a:t> </a:t>
            </a:r>
            <a:r>
              <a:rPr lang="ru-RU" b="1" dirty="0" err="1"/>
              <a:t>uvāca</a:t>
            </a:r>
            <a:endParaRPr lang="ru-RU" b="1" dirty="0"/>
          </a:p>
          <a:p>
            <a:pPr marL="304792" algn="ctr"/>
            <a:r>
              <a:rPr lang="ru-RU" b="1" dirty="0" err="1"/>
              <a:t>baddho</a:t>
            </a:r>
            <a:r>
              <a:rPr lang="ru-RU" b="1" dirty="0"/>
              <a:t> </a:t>
            </a:r>
            <a:r>
              <a:rPr lang="ru-RU" b="1" dirty="0" err="1"/>
              <a:t>mukta</a:t>
            </a:r>
            <a:r>
              <a:rPr lang="ru-RU" b="1" dirty="0"/>
              <a:t> </a:t>
            </a:r>
            <a:r>
              <a:rPr lang="ru-RU" b="1" dirty="0" err="1"/>
              <a:t>iti</a:t>
            </a:r>
            <a:r>
              <a:rPr lang="ru-RU" b="1" dirty="0"/>
              <a:t> </a:t>
            </a:r>
            <a:r>
              <a:rPr lang="ru-RU" b="1" dirty="0" err="1"/>
              <a:t>vyākhyā</a:t>
            </a:r>
            <a:endParaRPr lang="ru-RU" b="1" dirty="0"/>
          </a:p>
          <a:p>
            <a:pPr marL="304792" algn="ctr"/>
            <a:r>
              <a:rPr lang="ru-RU" b="1" dirty="0" err="1"/>
              <a:t>guṇato</a:t>
            </a:r>
            <a:r>
              <a:rPr lang="ru-RU" b="1" dirty="0"/>
              <a:t> </a:t>
            </a:r>
            <a:r>
              <a:rPr lang="ru-RU" b="1" dirty="0" err="1"/>
              <a:t>me</a:t>
            </a:r>
            <a:r>
              <a:rPr lang="ru-RU" b="1" dirty="0"/>
              <a:t> </a:t>
            </a:r>
            <a:r>
              <a:rPr lang="ru-RU" b="1" dirty="0" err="1"/>
              <a:t>na</a:t>
            </a:r>
            <a:r>
              <a:rPr lang="ru-RU" b="1" dirty="0"/>
              <a:t> </a:t>
            </a:r>
            <a:r>
              <a:rPr lang="ru-RU" b="1" dirty="0" err="1"/>
              <a:t>vastutaḥ</a:t>
            </a:r>
            <a:endParaRPr lang="ru-RU" b="1" dirty="0"/>
          </a:p>
          <a:p>
            <a:pPr marL="304792" algn="ctr"/>
            <a:r>
              <a:rPr lang="ru-RU" b="1" dirty="0" err="1"/>
              <a:t>guṇasya</a:t>
            </a:r>
            <a:r>
              <a:rPr lang="ru-RU" b="1" dirty="0"/>
              <a:t> </a:t>
            </a:r>
            <a:r>
              <a:rPr lang="ru-RU" b="1" dirty="0" err="1"/>
              <a:t>māyā-mūlatvān</a:t>
            </a:r>
            <a:endParaRPr lang="ru-RU" b="1" dirty="0"/>
          </a:p>
          <a:p>
            <a:pPr marL="304792" algn="ctr"/>
            <a:r>
              <a:rPr lang="ru-RU" b="1" dirty="0" err="1"/>
              <a:t>na</a:t>
            </a:r>
            <a:r>
              <a:rPr lang="ru-RU" b="1" dirty="0"/>
              <a:t> </a:t>
            </a:r>
            <a:r>
              <a:rPr lang="ru-RU" b="1" dirty="0" err="1"/>
              <a:t>me</a:t>
            </a:r>
            <a:r>
              <a:rPr lang="ru-RU" b="1" dirty="0"/>
              <a:t> </a:t>
            </a:r>
            <a:r>
              <a:rPr lang="ru-RU" b="1" dirty="0" err="1"/>
              <a:t>mokṣo</a:t>
            </a:r>
            <a:r>
              <a:rPr lang="ru-RU" b="1" dirty="0"/>
              <a:t> </a:t>
            </a:r>
            <a:r>
              <a:rPr lang="ru-RU" b="1" dirty="0" err="1"/>
              <a:t>na</a:t>
            </a:r>
            <a:r>
              <a:rPr lang="ru-RU" b="1" dirty="0"/>
              <a:t> </a:t>
            </a:r>
            <a:r>
              <a:rPr lang="ru-RU" b="1" dirty="0" err="1" smtClean="0"/>
              <a:t>bandhanam</a:t>
            </a:r>
            <a:endParaRPr lang="ru-RU" b="1" dirty="0" smtClean="0"/>
          </a:p>
          <a:p>
            <a:pPr marL="304792"/>
            <a:endParaRPr lang="ru-RU" dirty="0" smtClean="0"/>
          </a:p>
          <a:p>
            <a:pPr marL="304792"/>
            <a:r>
              <a:rPr lang="ru-RU" dirty="0" smtClean="0">
                <a:solidFill>
                  <a:srgbClr val="2399C3"/>
                </a:solidFill>
              </a:rPr>
              <a:t>Верховный </a:t>
            </a:r>
            <a:r>
              <a:rPr lang="ru-RU" dirty="0">
                <a:solidFill>
                  <a:srgbClr val="2399C3"/>
                </a:solidFill>
              </a:rPr>
              <a:t>Господь сказал: Дорогой </a:t>
            </a:r>
            <a:r>
              <a:rPr lang="ru-RU" dirty="0" err="1">
                <a:solidFill>
                  <a:srgbClr val="2399C3"/>
                </a:solidFill>
              </a:rPr>
              <a:t>Уддхава</a:t>
            </a:r>
            <a:r>
              <a:rPr lang="ru-RU" dirty="0">
                <a:solidFill>
                  <a:srgbClr val="2399C3"/>
                </a:solidFill>
              </a:rPr>
              <a:t>, из-за влияния материальных </a:t>
            </a:r>
            <a:r>
              <a:rPr lang="ru-RU" dirty="0" err="1">
                <a:solidFill>
                  <a:srgbClr val="2399C3"/>
                </a:solidFill>
              </a:rPr>
              <a:t>гун</a:t>
            </a:r>
            <a:r>
              <a:rPr lang="ru-RU" dirty="0">
                <a:solidFill>
                  <a:srgbClr val="2399C3"/>
                </a:solidFill>
              </a:rPr>
              <a:t> природы, находящихся под Моей властью, </a:t>
            </a:r>
            <a:r>
              <a:rPr lang="ru-RU" b="1" dirty="0">
                <a:solidFill>
                  <a:srgbClr val="2399C3"/>
                </a:solidFill>
              </a:rPr>
              <a:t>живое существо иногда называется обусловленным, а иногда — освобожденным</a:t>
            </a:r>
            <a:r>
              <a:rPr lang="ru-RU" dirty="0">
                <a:solidFill>
                  <a:srgbClr val="2399C3"/>
                </a:solidFill>
              </a:rPr>
              <a:t>. Однако на самом деле душа никогда не бывает обусловлена или свободна, и, поскольку Я — верховный господин майи, которая является первопричиной </a:t>
            </a:r>
            <a:r>
              <a:rPr lang="ru-RU" dirty="0" err="1">
                <a:solidFill>
                  <a:srgbClr val="2399C3"/>
                </a:solidFill>
              </a:rPr>
              <a:t>гун</a:t>
            </a:r>
            <a:r>
              <a:rPr lang="ru-RU" dirty="0">
                <a:solidFill>
                  <a:srgbClr val="2399C3"/>
                </a:solidFill>
              </a:rPr>
              <a:t> природы, Меня тоже никогда нельзя считать ни освобожденным, ни обусловленным</a:t>
            </a:r>
            <a:r>
              <a:rPr lang="ru-RU" dirty="0" smtClean="0">
                <a:solidFill>
                  <a:srgbClr val="2399C3"/>
                </a:solidFill>
              </a:rPr>
              <a:t>. (ШБ 11.11.1)</a:t>
            </a:r>
            <a:endParaRPr lang="ru-RU" dirty="0">
              <a:solidFill>
                <a:srgbClr val="239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64926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6520"/>
            <a:ext cx="24384000" cy="33001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404040"/>
                </a:solidFill>
              </a:rPr>
              <a:t>Майя, к счастью, не стала нашей </a:t>
            </a:r>
            <a:r>
              <a:rPr lang="ru-RU" dirty="0" err="1" smtClean="0">
                <a:solidFill>
                  <a:srgbClr val="404040"/>
                </a:solidFill>
              </a:rPr>
              <a:t>сварупой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367" y="2755392"/>
            <a:ext cx="6936385" cy="10168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59" y="2755392"/>
            <a:ext cx="12030637" cy="101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44715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1199500"/>
            <a:ext cx="20929600" cy="33001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404040"/>
                </a:solidFill>
              </a:rPr>
              <a:t>Рабство души иллюзорно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200" y="2768119"/>
            <a:ext cx="22721600" cy="10362317"/>
          </a:xfrm>
        </p:spPr>
        <p:txBody>
          <a:bodyPr/>
          <a:lstStyle/>
          <a:p>
            <a:pPr marL="304792" algn="ctr">
              <a:lnSpc>
                <a:spcPct val="80000"/>
              </a:lnSpc>
            </a:pPr>
            <a:r>
              <a:rPr lang="ru-RU" sz="5300" b="1" dirty="0" err="1"/>
              <a:t>сейам</a:t>
            </a:r>
            <a:r>
              <a:rPr lang="ru-RU" sz="5300" b="1" dirty="0"/>
              <a:t> </a:t>
            </a:r>
            <a:r>
              <a:rPr lang="ru-RU" sz="5300" b="1" dirty="0" err="1"/>
              <a:t>бхагавато</a:t>
            </a:r>
            <a:r>
              <a:rPr lang="ru-RU" sz="5300" b="1" dirty="0"/>
              <a:t> </a:t>
            </a:r>
            <a:r>
              <a:rPr lang="ru-RU" sz="5300" b="1" dirty="0" err="1"/>
              <a:t>майа</a:t>
            </a:r>
            <a:endParaRPr lang="ru-RU" sz="5300" b="1" dirty="0"/>
          </a:p>
          <a:p>
            <a:pPr marL="304792" algn="ctr">
              <a:lnSpc>
                <a:spcPct val="80000"/>
              </a:lnSpc>
            </a:pPr>
            <a:r>
              <a:rPr lang="ru-RU" sz="5300" b="1" dirty="0" err="1"/>
              <a:t>йан</a:t>
            </a:r>
            <a:r>
              <a:rPr lang="ru-RU" sz="5300" b="1" dirty="0"/>
              <a:t> </a:t>
            </a:r>
            <a:r>
              <a:rPr lang="ru-RU" sz="5300" b="1" dirty="0" err="1"/>
              <a:t>найена</a:t>
            </a:r>
            <a:r>
              <a:rPr lang="ru-RU" sz="5300" b="1" dirty="0"/>
              <a:t> </a:t>
            </a:r>
            <a:r>
              <a:rPr lang="ru-RU" sz="5300" b="1" dirty="0" err="1"/>
              <a:t>вирудхйате</a:t>
            </a:r>
            <a:endParaRPr lang="ru-RU" sz="5300" b="1" dirty="0"/>
          </a:p>
          <a:p>
            <a:pPr marL="304792" algn="ctr">
              <a:lnSpc>
                <a:spcPct val="80000"/>
              </a:lnSpc>
            </a:pPr>
            <a:r>
              <a:rPr lang="ru-RU" sz="5300" b="1" dirty="0" err="1"/>
              <a:t>и</a:t>
            </a:r>
            <a:r>
              <a:rPr lang="ru-RU" sz="5300" b="1" dirty="0" err="1" smtClean="0"/>
              <a:t>шварасйа</a:t>
            </a:r>
            <a:r>
              <a:rPr lang="ru-RU" sz="5300" b="1" dirty="0" smtClean="0"/>
              <a:t> </a:t>
            </a:r>
            <a:r>
              <a:rPr lang="ru-RU" sz="5300" b="1" dirty="0" err="1"/>
              <a:t>вимуктасйа</a:t>
            </a:r>
            <a:endParaRPr lang="ru-RU" sz="5300" b="1" dirty="0"/>
          </a:p>
          <a:p>
            <a:pPr marL="304792" algn="ctr">
              <a:lnSpc>
                <a:spcPct val="80000"/>
              </a:lnSpc>
            </a:pPr>
            <a:r>
              <a:rPr lang="ru-RU" sz="5300" b="1" dirty="0" err="1"/>
              <a:t>карпанйам</a:t>
            </a:r>
            <a:r>
              <a:rPr lang="ru-RU" sz="5300" b="1" dirty="0"/>
              <a:t> </a:t>
            </a:r>
            <a:r>
              <a:rPr lang="ru-RU" sz="5300" b="1" dirty="0" err="1"/>
              <a:t>ута</a:t>
            </a:r>
            <a:r>
              <a:rPr lang="ru-RU" sz="5300" b="1" dirty="0"/>
              <a:t> </a:t>
            </a:r>
            <a:r>
              <a:rPr lang="ru-RU" sz="5300" b="1" dirty="0" err="1"/>
              <a:t>бандханам</a:t>
            </a:r>
            <a:endParaRPr lang="ru-RU" sz="5300" b="1" dirty="0"/>
          </a:p>
          <a:p>
            <a:pPr marL="304792" algn="ctr"/>
            <a:r>
              <a:rPr lang="ru-RU" sz="5300" i="1" dirty="0" err="1"/>
              <a:t>маитрейа</a:t>
            </a:r>
            <a:r>
              <a:rPr lang="ru-RU" sz="5300" i="1" dirty="0"/>
              <a:t> </a:t>
            </a:r>
            <a:r>
              <a:rPr lang="ru-RU" sz="5300" i="1" dirty="0" err="1" smtClean="0"/>
              <a:t>увача</a:t>
            </a:r>
            <a:r>
              <a:rPr lang="en-US" sz="5300" dirty="0" smtClean="0"/>
              <a:t>—</a:t>
            </a:r>
            <a:r>
              <a:rPr lang="ru-RU" sz="5300" dirty="0" err="1" smtClean="0"/>
              <a:t>Майтрея</a:t>
            </a:r>
            <a:r>
              <a:rPr lang="ru-RU" sz="5300" dirty="0" smtClean="0"/>
              <a:t> </a:t>
            </a:r>
            <a:r>
              <a:rPr lang="ru-RU" sz="5300" dirty="0"/>
              <a:t>сказал; </a:t>
            </a:r>
            <a:r>
              <a:rPr lang="ru-RU" sz="5300" i="1" dirty="0"/>
              <a:t>се </a:t>
            </a:r>
            <a:r>
              <a:rPr lang="ru-RU" sz="5300" i="1" dirty="0" err="1" smtClean="0"/>
              <a:t>ийам</a:t>
            </a:r>
            <a:r>
              <a:rPr lang="ru-RU" sz="5300" dirty="0" smtClean="0"/>
              <a:t>—подобное </a:t>
            </a:r>
            <a:r>
              <a:rPr lang="ru-RU" sz="5300" dirty="0"/>
              <a:t>утверждение; </a:t>
            </a:r>
            <a:r>
              <a:rPr lang="ru-RU" sz="5300" i="1" dirty="0" err="1" smtClean="0"/>
              <a:t>бхагавата</a:t>
            </a:r>
            <a:r>
              <a:rPr lang="ru-RU" sz="5300" dirty="0" smtClean="0"/>
              <a:t>—Личности </a:t>
            </a:r>
            <a:r>
              <a:rPr lang="ru-RU" sz="5300" dirty="0"/>
              <a:t>Бога; </a:t>
            </a:r>
            <a:r>
              <a:rPr lang="ru-RU" sz="5300" i="1" dirty="0" err="1" smtClean="0"/>
              <a:t>майа</a:t>
            </a:r>
            <a:r>
              <a:rPr lang="ru-RU" sz="5300" dirty="0" smtClean="0"/>
              <a:t>—иллюзия</a:t>
            </a:r>
            <a:r>
              <a:rPr lang="ru-RU" sz="5300" dirty="0"/>
              <a:t>; </a:t>
            </a:r>
            <a:r>
              <a:rPr lang="ru-RU" sz="5300" i="1" dirty="0" err="1" smtClean="0"/>
              <a:t>йат</a:t>
            </a:r>
            <a:r>
              <a:rPr lang="ru-RU" sz="5300" dirty="0" smtClean="0"/>
              <a:t>—то</a:t>
            </a:r>
            <a:r>
              <a:rPr lang="ru-RU" sz="5300" dirty="0"/>
              <a:t>, которое; </a:t>
            </a:r>
            <a:r>
              <a:rPr lang="ru-RU" sz="5300" i="1" dirty="0" err="1" smtClean="0"/>
              <a:t>найена</a:t>
            </a:r>
            <a:r>
              <a:rPr lang="ru-RU" sz="5300" dirty="0" smtClean="0"/>
              <a:t>—логике</a:t>
            </a:r>
            <a:r>
              <a:rPr lang="ru-RU" sz="5300" dirty="0"/>
              <a:t>; </a:t>
            </a:r>
            <a:r>
              <a:rPr lang="ru-RU" sz="5300" i="1" dirty="0" err="1" smtClean="0"/>
              <a:t>вирудхйате</a:t>
            </a:r>
            <a:r>
              <a:rPr lang="ru-RU" sz="5300" dirty="0" smtClean="0"/>
              <a:t>—противоречит</a:t>
            </a:r>
            <a:r>
              <a:rPr lang="ru-RU" sz="5300" dirty="0"/>
              <a:t>; </a:t>
            </a:r>
            <a:r>
              <a:rPr lang="ru-RU" sz="5300" i="1" dirty="0" err="1"/>
              <a:t>и</a:t>
            </a:r>
            <a:r>
              <a:rPr lang="ru-RU" sz="5300" i="1" dirty="0" err="1" smtClean="0"/>
              <a:t>шварасйа</a:t>
            </a:r>
            <a:r>
              <a:rPr lang="ru-RU" sz="5300" dirty="0" smtClean="0"/>
              <a:t>—Верховной </a:t>
            </a:r>
            <a:r>
              <a:rPr lang="ru-RU" sz="5300" dirty="0"/>
              <a:t>Личности Бога; </a:t>
            </a:r>
            <a:r>
              <a:rPr lang="ru-RU" sz="5300" i="1" dirty="0" err="1" smtClean="0"/>
              <a:t>вимуктасйа</a:t>
            </a:r>
            <a:r>
              <a:rPr lang="ru-RU" sz="5300" dirty="0" smtClean="0"/>
              <a:t>—вечно </a:t>
            </a:r>
            <a:r>
              <a:rPr lang="ru-RU" sz="5300" dirty="0"/>
              <a:t>освобожденного; </a:t>
            </a:r>
            <a:r>
              <a:rPr lang="ru-RU" sz="5300" i="1" dirty="0" err="1" smtClean="0"/>
              <a:t>карпанйам</a:t>
            </a:r>
            <a:r>
              <a:rPr lang="ru-RU" sz="5300" dirty="0" smtClean="0"/>
              <a:t>—несостоятельность</a:t>
            </a:r>
            <a:r>
              <a:rPr lang="ru-RU" sz="5300" dirty="0"/>
              <a:t>; </a:t>
            </a:r>
            <a:r>
              <a:rPr lang="ru-RU" sz="5300" i="1" dirty="0" err="1" smtClean="0"/>
              <a:t>ута</a:t>
            </a:r>
            <a:r>
              <a:rPr lang="ru-RU" sz="5300" dirty="0" smtClean="0"/>
              <a:t>—так </a:t>
            </a:r>
            <a:r>
              <a:rPr lang="ru-RU" sz="5300" dirty="0"/>
              <a:t>что же говорить о; </a:t>
            </a:r>
            <a:r>
              <a:rPr lang="ru-RU" sz="5300" i="1" dirty="0" err="1" smtClean="0"/>
              <a:t>бандханам</a:t>
            </a:r>
            <a:r>
              <a:rPr lang="ru-RU" sz="5300" dirty="0" smtClean="0"/>
              <a:t>—рабстве</a:t>
            </a:r>
            <a:r>
              <a:rPr lang="ru-RU" sz="5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3702866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695272"/>
            <a:ext cx="23920704" cy="2699019"/>
          </a:xfrm>
        </p:spPr>
        <p:txBody>
          <a:bodyPr/>
          <a:lstStyle/>
          <a:p>
            <a:r>
              <a:rPr lang="ru-RU" sz="4800" b="1" dirty="0"/>
              <a:t>«Таково могущество </a:t>
            </a:r>
            <a:r>
              <a:rPr lang="ru-RU" sz="4800" b="1" i="1" dirty="0"/>
              <a:t>майи – энергии </a:t>
            </a:r>
            <a:r>
              <a:rPr lang="ru-RU" sz="4800" b="1" dirty="0"/>
              <a:t>Самого Господа. Она действует вопреки логике, делая самовластную и свободную душу нищей и порабощая ее». </a:t>
            </a:r>
            <a:r>
              <a:rPr lang="ru-RU" sz="4800" dirty="0"/>
              <a:t>Перевод </a:t>
            </a:r>
            <a:r>
              <a:rPr lang="ru-RU" sz="4800" dirty="0" err="1"/>
              <a:t>Дживы</a:t>
            </a:r>
            <a:r>
              <a:rPr lang="ru-RU" sz="4800" dirty="0"/>
              <a:t> </a:t>
            </a:r>
            <a:r>
              <a:rPr lang="ru-RU" sz="4800" dirty="0" err="1"/>
              <a:t>Госвами</a:t>
            </a:r>
            <a:r>
              <a:rPr lang="ru-RU" sz="4800" dirty="0"/>
              <a:t>, ШБ 3.7.9</a:t>
            </a:r>
            <a:r>
              <a:rPr lang="ru-RU" sz="4800" b="1" dirty="0"/>
              <a:t> </a:t>
            </a:r>
            <a:br>
              <a:rPr lang="ru-RU" sz="4800" b="1" dirty="0"/>
            </a:b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9" y="2940716"/>
            <a:ext cx="14435331" cy="12529763"/>
          </a:xfrm>
        </p:spPr>
      </p:pic>
    </p:spTree>
    <p:extLst>
      <p:ext uri="{BB962C8B-B14F-4D97-AF65-F5344CB8AC3E}">
        <p14:creationId xmlns:p14="http://schemas.microsoft.com/office/powerpoint/2010/main" val="96276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происходит освобождение из тисков майи?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7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1496720"/>
            <a:ext cx="20929600" cy="3300115"/>
          </a:xfrm>
        </p:spPr>
        <p:txBody>
          <a:bodyPr/>
          <a:lstStyle/>
          <a:p>
            <a:r>
              <a:rPr lang="ru-RU" b="1" dirty="0" smtClean="0">
                <a:solidFill>
                  <a:srgbClr val="595959"/>
                </a:solidFill>
              </a:rPr>
              <a:t>Определение освобождения по «</a:t>
            </a:r>
            <a:r>
              <a:rPr lang="ru-RU" b="1" dirty="0" err="1" smtClean="0">
                <a:solidFill>
                  <a:srgbClr val="595959"/>
                </a:solidFill>
              </a:rPr>
              <a:t>Бхагаватам</a:t>
            </a:r>
            <a:r>
              <a:rPr lang="ru-RU" b="1" dirty="0" smtClean="0">
                <a:solidFill>
                  <a:srgbClr val="595959"/>
                </a:solidFill>
              </a:rPr>
              <a:t>»</a:t>
            </a:r>
            <a:endParaRPr lang="ru-RU" b="1" dirty="0">
              <a:solidFill>
                <a:srgbClr val="59595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2" y="4070178"/>
            <a:ext cx="24356978" cy="9110400"/>
          </a:xfrm>
        </p:spPr>
        <p:txBody>
          <a:bodyPr>
            <a:normAutofit/>
          </a:bodyPr>
          <a:lstStyle/>
          <a:p>
            <a:pPr marL="304792" algn="ctr">
              <a:lnSpc>
                <a:spcPct val="80000"/>
              </a:lnSpc>
            </a:pPr>
            <a:r>
              <a:rPr lang="ru-RU" sz="7500" b="1" dirty="0" err="1"/>
              <a:t>муктир</a:t>
            </a:r>
            <a:r>
              <a:rPr lang="ru-RU" sz="7500" b="1" dirty="0"/>
              <a:t> </a:t>
            </a:r>
            <a:r>
              <a:rPr lang="ru-RU" sz="7500" b="1" dirty="0" err="1"/>
              <a:t>хитванйатха</a:t>
            </a:r>
            <a:r>
              <a:rPr lang="ru-RU" sz="7500" b="1" dirty="0"/>
              <a:t> </a:t>
            </a:r>
            <a:r>
              <a:rPr lang="ru-RU" sz="7500" b="1" dirty="0" err="1"/>
              <a:t>рӯпам</a:t>
            </a:r>
            <a:r>
              <a:rPr lang="ru-RU" sz="7500" b="1" dirty="0"/>
              <a:t> </a:t>
            </a:r>
          </a:p>
          <a:p>
            <a:pPr marL="304792" algn="ctr">
              <a:lnSpc>
                <a:spcPct val="80000"/>
              </a:lnSpc>
            </a:pPr>
            <a:r>
              <a:rPr lang="ru-RU" sz="7500" b="1" dirty="0" err="1"/>
              <a:t>сварӯпена</a:t>
            </a:r>
            <a:r>
              <a:rPr lang="ru-RU" sz="7500" b="1" dirty="0"/>
              <a:t> </a:t>
            </a:r>
            <a:r>
              <a:rPr lang="ru-RU" sz="7500" b="1" dirty="0" err="1"/>
              <a:t>вйавастхитих</a:t>
            </a:r>
            <a:r>
              <a:rPr lang="ru-RU" sz="7500" b="1" dirty="0"/>
              <a:t> </a:t>
            </a:r>
          </a:p>
          <a:p>
            <a:pPr marL="304792" algn="ctr"/>
            <a:r>
              <a:rPr lang="ru-RU" sz="7500" b="1" dirty="0"/>
              <a:t>(</a:t>
            </a:r>
            <a:r>
              <a:rPr lang="ru-RU" sz="7500" b="1" dirty="0" err="1"/>
              <a:t>Бхаг</a:t>
            </a:r>
            <a:r>
              <a:rPr lang="ru-RU" sz="7500" b="1" dirty="0"/>
              <a:t>., 2.10.6)</a:t>
            </a:r>
          </a:p>
          <a:p>
            <a:pPr marL="304792" algn="ctr"/>
            <a:r>
              <a:rPr lang="ru-RU" sz="7500" b="1" dirty="0">
                <a:solidFill>
                  <a:srgbClr val="2399C3"/>
                </a:solidFill>
              </a:rPr>
              <a:t> </a:t>
            </a:r>
            <a:r>
              <a:rPr lang="ru-RU" sz="7500" dirty="0">
                <a:solidFill>
                  <a:srgbClr val="2399C3"/>
                </a:solidFill>
              </a:rPr>
              <a:t>Освобождение — это возвращение живого существа в свою неизменную форму, которую оно обретает, когда оставляет постоянно меняющиеся грубые и тонкие материальные тела.</a:t>
            </a:r>
          </a:p>
        </p:txBody>
      </p:sp>
    </p:spTree>
    <p:extLst>
      <p:ext uri="{BB962C8B-B14F-4D97-AF65-F5344CB8AC3E}">
        <p14:creationId xmlns:p14="http://schemas.microsoft.com/office/powerpoint/2010/main" val="3034237984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38912"/>
            <a:ext cx="23187040" cy="12630912"/>
          </a:xfrm>
        </p:spPr>
        <p:txBody>
          <a:bodyPr/>
          <a:lstStyle/>
          <a:p>
            <a:r>
              <a:rPr lang="ru-RU" sz="6400" b="1" dirty="0"/>
              <a:t/>
            </a:r>
            <a:br>
              <a:rPr lang="ru-RU" sz="6400" b="1" dirty="0"/>
            </a:br>
            <a:r>
              <a:rPr lang="ru-RU" sz="6400" b="1" dirty="0" err="1"/>
              <a:t>yadā</a:t>
            </a:r>
            <a:r>
              <a:rPr lang="ru-RU" sz="6400" b="1" dirty="0"/>
              <a:t> </a:t>
            </a:r>
            <a:r>
              <a:rPr lang="ru-RU" sz="6400" b="1" dirty="0" err="1"/>
              <a:t>bhrāmaṁ</a:t>
            </a:r>
            <a:r>
              <a:rPr lang="ru-RU" sz="6400" b="1" dirty="0"/>
              <a:t> </a:t>
            </a:r>
            <a:r>
              <a:rPr lang="ru-RU" sz="6400" b="1" dirty="0" err="1"/>
              <a:t>bhrāmaṁ</a:t>
            </a:r>
            <a:r>
              <a:rPr lang="ru-RU" sz="6400" b="1" dirty="0"/>
              <a:t> </a:t>
            </a:r>
            <a:r>
              <a:rPr lang="ru-RU" sz="6400" b="1" dirty="0" err="1"/>
              <a:t>hari-rasa-galad-vaiṣṇava-janaṁ</a:t>
            </a:r>
            <a:r>
              <a:rPr lang="ru-RU" sz="6400" dirty="0"/>
              <a:t/>
            </a:r>
            <a:br>
              <a:rPr lang="ru-RU" sz="6400" dirty="0"/>
            </a:br>
            <a:r>
              <a:rPr lang="en-US" sz="6400" b="1" dirty="0" err="1"/>
              <a:t>kadācit</a:t>
            </a:r>
            <a:r>
              <a:rPr lang="en-US" sz="6400" b="1" dirty="0"/>
              <a:t> </a:t>
            </a:r>
            <a:r>
              <a:rPr lang="en-US" sz="6400" b="1" dirty="0" err="1"/>
              <a:t>saṁpaśyan</a:t>
            </a:r>
            <a:r>
              <a:rPr lang="en-US" sz="6400" b="1" dirty="0"/>
              <a:t> tad-</a:t>
            </a:r>
            <a:r>
              <a:rPr lang="en-US" sz="6400" b="1" dirty="0" err="1"/>
              <a:t>anugamane</a:t>
            </a:r>
            <a:r>
              <a:rPr lang="en-US" sz="6400" b="1" dirty="0"/>
              <a:t> </a:t>
            </a:r>
            <a:r>
              <a:rPr lang="en-US" sz="6400" b="1" dirty="0" err="1"/>
              <a:t>syād</a:t>
            </a:r>
            <a:r>
              <a:rPr lang="en-US" sz="6400" b="1" dirty="0"/>
              <a:t> </a:t>
            </a:r>
            <a:r>
              <a:rPr lang="en-US" sz="6400" b="1" dirty="0" err="1"/>
              <a:t>ruci-yutaḥ</a:t>
            </a:r>
            <a:r>
              <a:rPr lang="ru-RU" sz="6400" dirty="0"/>
              <a:t/>
            </a:r>
            <a:br>
              <a:rPr lang="ru-RU" sz="6400" dirty="0"/>
            </a:br>
            <a:r>
              <a:rPr lang="ru-RU" sz="6400" b="1" dirty="0" err="1"/>
              <a:t>tadā</a:t>
            </a:r>
            <a:r>
              <a:rPr lang="ru-RU" sz="6400" b="1" dirty="0"/>
              <a:t> </a:t>
            </a:r>
            <a:r>
              <a:rPr lang="ru-RU" sz="6400" b="1" dirty="0" err="1"/>
              <a:t>kṛṣṇāvṛttyā</a:t>
            </a:r>
            <a:r>
              <a:rPr lang="ru-RU" sz="6400" b="1" dirty="0"/>
              <a:t> </a:t>
            </a:r>
            <a:r>
              <a:rPr lang="ru-RU" sz="6400" b="1" dirty="0" err="1"/>
              <a:t>tyajati</a:t>
            </a:r>
            <a:r>
              <a:rPr lang="ru-RU" sz="6400" b="1" dirty="0"/>
              <a:t> </a:t>
            </a:r>
            <a:r>
              <a:rPr lang="ru-RU" sz="6400" b="1" dirty="0" err="1"/>
              <a:t>śanakair</a:t>
            </a:r>
            <a:r>
              <a:rPr lang="ru-RU" sz="6400" b="1" dirty="0"/>
              <a:t> </a:t>
            </a:r>
            <a:r>
              <a:rPr lang="ru-RU" sz="6400" b="1" dirty="0" err="1"/>
              <a:t>māyika-daśāṁ</a:t>
            </a:r>
            <a:r>
              <a:rPr lang="ru-RU" sz="6400" dirty="0"/>
              <a:t/>
            </a:r>
            <a:br>
              <a:rPr lang="ru-RU" sz="6400" dirty="0"/>
            </a:br>
            <a:r>
              <a:rPr lang="ru-RU" sz="6400" b="1" dirty="0" err="1"/>
              <a:t>svarūpaṁ</a:t>
            </a:r>
            <a:r>
              <a:rPr lang="ru-RU" sz="6400" b="1" dirty="0"/>
              <a:t> </a:t>
            </a:r>
            <a:r>
              <a:rPr lang="ru-RU" sz="6400" b="1" dirty="0" err="1"/>
              <a:t>vibhrāṇo</a:t>
            </a:r>
            <a:r>
              <a:rPr lang="ru-RU" sz="6400" b="1" dirty="0"/>
              <a:t> </a:t>
            </a:r>
            <a:r>
              <a:rPr lang="ru-RU" sz="6400" b="1" dirty="0" err="1"/>
              <a:t>vimala-rasa-bhogaṁ</a:t>
            </a:r>
            <a:r>
              <a:rPr lang="ru-RU" sz="6400" b="1" dirty="0"/>
              <a:t> </a:t>
            </a:r>
            <a:r>
              <a:rPr lang="ru-RU" sz="6400" b="1" dirty="0" err="1"/>
              <a:t>sa</a:t>
            </a:r>
            <a:r>
              <a:rPr lang="ru-RU" sz="6400" b="1" dirty="0"/>
              <a:t> </a:t>
            </a:r>
            <a:r>
              <a:rPr lang="ru-RU" sz="6400" b="1" dirty="0" err="1"/>
              <a:t>kurute</a:t>
            </a:r>
            <a:r>
              <a:rPr lang="ru-RU" sz="6400" dirty="0"/>
              <a:t/>
            </a:r>
            <a:br>
              <a:rPr lang="ru-RU" sz="6400" dirty="0"/>
            </a:br>
            <a:r>
              <a:rPr lang="ru-RU" sz="6400" dirty="0" err="1"/>
              <a:t>Daśa-</a:t>
            </a:r>
            <a:r>
              <a:rPr lang="ru-RU" sz="6400" dirty="0" err="1" smtClean="0"/>
              <a:t>mūla</a:t>
            </a:r>
            <a:r>
              <a:rPr lang="ru-RU" sz="6400" dirty="0" smtClean="0"/>
              <a:t>, 7</a:t>
            </a:r>
            <a:r>
              <a:rPr lang="ru-RU" sz="6400" b="1" dirty="0"/>
              <a:t/>
            </a:r>
            <a:br>
              <a:rPr lang="ru-RU" sz="6400" b="1" dirty="0"/>
            </a:br>
            <a:r>
              <a:rPr lang="ru-RU" sz="6400" dirty="0"/>
              <a:t/>
            </a:r>
            <a:br>
              <a:rPr lang="ru-RU" sz="6400" dirty="0"/>
            </a:br>
            <a:r>
              <a:rPr lang="ru-RU" sz="5300" dirty="0">
                <a:solidFill>
                  <a:srgbClr val="2399C3"/>
                </a:solidFill>
              </a:rPr>
              <a:t>Если во время своих скитаний по материальному миру в телах высших и низших форм жизни </a:t>
            </a:r>
            <a:r>
              <a:rPr lang="ru-RU" sz="5300" dirty="0" err="1">
                <a:solidFill>
                  <a:srgbClr val="2399C3"/>
                </a:solidFill>
              </a:rPr>
              <a:t>дживе</a:t>
            </a:r>
            <a:r>
              <a:rPr lang="ru-RU" sz="5300" dirty="0">
                <a:solidFill>
                  <a:srgbClr val="2399C3"/>
                </a:solidFill>
              </a:rPr>
              <a:t> посчастливится лицезреть вайшнава, погружённого в поток расы Шри-Хари-бхакти, в сердце такой дживы пробуждается вкус к следованию </a:t>
            </a:r>
            <a:r>
              <a:rPr lang="ru-RU" sz="5300" dirty="0" err="1">
                <a:solidFill>
                  <a:srgbClr val="2399C3"/>
                </a:solidFill>
              </a:rPr>
              <a:t>вайшнавскому</a:t>
            </a:r>
            <a:r>
              <a:rPr lang="ru-RU" sz="5300" dirty="0">
                <a:solidFill>
                  <a:srgbClr val="2399C3"/>
                </a:solidFill>
              </a:rPr>
              <a:t> образу жизни. Повторяя Шри-Кришна-</a:t>
            </a:r>
            <a:r>
              <a:rPr lang="ru-RU" sz="5300" dirty="0" err="1">
                <a:solidFill>
                  <a:srgbClr val="2399C3"/>
                </a:solidFill>
              </a:rPr>
              <a:t>наму</a:t>
            </a:r>
            <a:r>
              <a:rPr lang="ru-RU" sz="5300" dirty="0">
                <a:solidFill>
                  <a:srgbClr val="2399C3"/>
                </a:solidFill>
              </a:rPr>
              <a:t> она постепенно освобождается от своей обусловленности. Шаг за шагом она постепенно обретает свою изначальную </a:t>
            </a:r>
            <a:r>
              <a:rPr lang="ru-RU" sz="5300" dirty="0" err="1">
                <a:solidFill>
                  <a:srgbClr val="2399C3"/>
                </a:solidFill>
              </a:rPr>
              <a:t>чинмайа-сварупу</a:t>
            </a:r>
            <a:r>
              <a:rPr lang="ru-RU" sz="5300" dirty="0">
                <a:solidFill>
                  <a:srgbClr val="2399C3"/>
                </a:solidFill>
              </a:rPr>
              <a:t> (трансцендентную форму) и квалификацию для того, чтобы почувствовать вкус чистой и духовной расы непосредственного служения Шри Кришне.</a:t>
            </a:r>
            <a:br>
              <a:rPr lang="ru-RU" sz="5300" dirty="0">
                <a:solidFill>
                  <a:srgbClr val="2399C3"/>
                </a:solidFill>
              </a:rPr>
            </a:br>
            <a:endParaRPr lang="ru-RU" sz="5900" dirty="0">
              <a:solidFill>
                <a:srgbClr val="239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9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29" y="2767507"/>
            <a:ext cx="11094720" cy="1109472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1200" y="729013"/>
            <a:ext cx="22721600" cy="1527200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1pPr>
            <a:lvl2pPr marL="0" marR="0" indent="457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2pPr>
            <a:lvl3pPr marL="0" marR="0" indent="9144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3pPr>
            <a:lvl4pPr marL="0" marR="0" indent="1371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4pPr>
            <a:lvl5pPr marL="0" marR="0" indent="18288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5pPr>
            <a:lvl6pPr marL="0" marR="0" indent="22860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6pPr>
            <a:lvl7pPr marL="0" marR="0" indent="2743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7pPr>
            <a:lvl8pPr marL="0" marR="0" indent="32004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8pPr>
            <a:lvl9pPr marL="0" marR="0" indent="3657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9pPr>
          </a:lstStyle>
          <a:p>
            <a:r>
              <a:rPr lang="ru-RU" b="1" smtClean="0"/>
              <a:t>yadā bhrāmaṁ bhrāmaṁ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516507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Маха-карма-алана – капкан маха-кармы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77" y="3076182"/>
            <a:ext cx="17444144" cy="98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98958"/>
      </p:ext>
    </p:extLst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2577984"/>
            <a:ext cx="17434560" cy="1157354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1200" y="606955"/>
            <a:ext cx="22721600" cy="1527200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1pPr>
            <a:lvl2pPr marL="0" marR="0" indent="457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2pPr>
            <a:lvl3pPr marL="0" marR="0" indent="9144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3pPr>
            <a:lvl4pPr marL="0" marR="0" indent="1371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4pPr>
            <a:lvl5pPr marL="0" marR="0" indent="18288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5pPr>
            <a:lvl6pPr marL="0" marR="0" indent="22860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6pPr>
            <a:lvl7pPr marL="0" marR="0" indent="2743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7pPr>
            <a:lvl8pPr marL="0" marR="0" indent="32004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8pPr>
            <a:lvl9pPr marL="0" marR="0" indent="3657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9pPr>
          </a:lstStyle>
          <a:p>
            <a:r>
              <a:rPr lang="ru-RU" b="1" smtClean="0"/>
              <a:t>hari-rasa-galad-vaiṣṇava-janaṁ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97223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40" y="3050585"/>
            <a:ext cx="15093696" cy="1005240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1200" y="881587"/>
            <a:ext cx="22721600" cy="1527200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1pPr>
            <a:lvl2pPr marL="0" marR="0" indent="457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2pPr>
            <a:lvl3pPr marL="0" marR="0" indent="9144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3pPr>
            <a:lvl4pPr marL="0" marR="0" indent="1371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4pPr>
            <a:lvl5pPr marL="0" marR="0" indent="18288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5pPr>
            <a:lvl6pPr marL="0" marR="0" indent="22860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6pPr>
            <a:lvl7pPr marL="0" marR="0" indent="2743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7pPr>
            <a:lvl8pPr marL="0" marR="0" indent="32004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8pPr>
            <a:lvl9pPr marL="0" marR="0" indent="3657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9pPr>
          </a:lstStyle>
          <a:p>
            <a:r>
              <a:rPr lang="en-US" b="1" smtClean="0"/>
              <a:t>kadācit saṁpaśyan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697223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09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7223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hari-rasa-galad-vaiṣṇava-janaṁ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 err="1"/>
              <a:t>kadācit</a:t>
            </a:r>
            <a:r>
              <a:rPr lang="en-US" b="1" dirty="0"/>
              <a:t> </a:t>
            </a:r>
            <a:r>
              <a:rPr lang="en-US" b="1" dirty="0" err="1" smtClean="0"/>
              <a:t>saṁpaśyan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>Хари-раса-</a:t>
            </a:r>
            <a:r>
              <a:rPr lang="ru-RU" i="1" dirty="0" err="1" smtClean="0"/>
              <a:t>галад</a:t>
            </a:r>
            <a:r>
              <a:rPr lang="ru-RU" i="1" dirty="0"/>
              <a:t> </a:t>
            </a:r>
            <a:r>
              <a:rPr lang="ru-RU" i="1" dirty="0" smtClean="0"/>
              <a:t>–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непрерывный поток Хари-расы.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err="1" smtClean="0"/>
              <a:t>галад</a:t>
            </a:r>
            <a:r>
              <a:rPr lang="ru-RU" i="1" dirty="0" smtClean="0"/>
              <a:t> – </a:t>
            </a:r>
            <a:r>
              <a:rPr lang="ru-RU" dirty="0" smtClean="0"/>
              <a:t>текущий, струящийся)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181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39" y="0"/>
            <a:ext cx="2112654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92941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983340"/>
            <a:ext cx="20929600" cy="3300115"/>
          </a:xfrm>
        </p:spPr>
        <p:txBody>
          <a:bodyPr/>
          <a:lstStyle/>
          <a:p>
            <a:pPr algn="ctr"/>
            <a:r>
              <a:rPr lang="ru-RU" dirty="0"/>
              <a:t>Восемь признаков </a:t>
            </a:r>
            <a:r>
              <a:rPr lang="ru-RU" dirty="0" err="1"/>
              <a:t>особождённой</a:t>
            </a:r>
            <a:r>
              <a:rPr lang="ru-RU" dirty="0"/>
              <a:t> души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200" y="2537043"/>
            <a:ext cx="22918816" cy="10675711"/>
          </a:xfrm>
        </p:spPr>
        <p:txBody>
          <a:bodyPr>
            <a:normAutofit fontScale="70000" lnSpcReduction="20000"/>
          </a:bodyPr>
          <a:lstStyle/>
          <a:p>
            <a:pPr marL="304792" algn="ctr"/>
            <a:r>
              <a:rPr lang="en-US" b="1" dirty="0" err="1" smtClean="0"/>
              <a:t>ātmā</a:t>
            </a:r>
            <a:r>
              <a:rPr lang="ru-RU" b="1" dirty="0" smtClean="0"/>
              <a:t> </a:t>
            </a:r>
            <a:r>
              <a:rPr lang="en-US" b="1" dirty="0" smtClean="0"/>
              <a:t>’</a:t>
            </a:r>
            <a:r>
              <a:rPr lang="en-US" b="1" dirty="0" err="1"/>
              <a:t>pahata-pāpmā</a:t>
            </a:r>
            <a:r>
              <a:rPr lang="en-US" b="1" dirty="0"/>
              <a:t> </a:t>
            </a:r>
            <a:r>
              <a:rPr lang="en-US" b="1" dirty="0" err="1"/>
              <a:t>vijaro</a:t>
            </a:r>
            <a:r>
              <a:rPr lang="en-US" b="1" dirty="0"/>
              <a:t> </a:t>
            </a:r>
            <a:r>
              <a:rPr lang="en-US" b="1" dirty="0" err="1"/>
              <a:t>vimṛtyur</a:t>
            </a:r>
            <a:endParaRPr lang="en-US" b="1" dirty="0"/>
          </a:p>
          <a:p>
            <a:pPr marL="304792" algn="ctr"/>
            <a:r>
              <a:rPr lang="en-US" b="1" dirty="0" err="1"/>
              <a:t>viśoko</a:t>
            </a:r>
            <a:r>
              <a:rPr lang="en-US" b="1" dirty="0"/>
              <a:t> </a:t>
            </a:r>
            <a:r>
              <a:rPr lang="en-US" b="1" dirty="0" err="1" smtClean="0"/>
              <a:t>vijighatso</a:t>
            </a:r>
            <a:r>
              <a:rPr lang="ru-RU" b="1" dirty="0" smtClean="0"/>
              <a:t> </a:t>
            </a:r>
            <a:r>
              <a:rPr lang="en-US" b="1" dirty="0" smtClean="0"/>
              <a:t>’</a:t>
            </a:r>
            <a:r>
              <a:rPr lang="en-US" b="1" dirty="0" err="1"/>
              <a:t>pipāsaḥ</a:t>
            </a:r>
            <a:r>
              <a:rPr lang="en-US" b="1" dirty="0"/>
              <a:t> </a:t>
            </a:r>
            <a:r>
              <a:rPr lang="en-US" b="1" dirty="0" err="1"/>
              <a:t>satyakāmaḥ</a:t>
            </a:r>
            <a:endParaRPr lang="en-US" b="1" dirty="0"/>
          </a:p>
          <a:p>
            <a:pPr marL="304792" algn="ctr"/>
            <a:r>
              <a:rPr lang="en-US" b="1" dirty="0" err="1"/>
              <a:t>satya-saṅkalpaḥ</a:t>
            </a:r>
            <a:r>
              <a:rPr lang="en-US" b="1" dirty="0"/>
              <a:t> </a:t>
            </a:r>
            <a:r>
              <a:rPr lang="en-US" b="1" dirty="0" smtClean="0"/>
              <a:t>so</a:t>
            </a:r>
            <a:r>
              <a:rPr lang="ru-RU" b="1" dirty="0" smtClean="0"/>
              <a:t> </a:t>
            </a:r>
            <a:r>
              <a:rPr lang="en-US" b="1" dirty="0" smtClean="0"/>
              <a:t>’</a:t>
            </a:r>
            <a:r>
              <a:rPr lang="en-US" b="1" dirty="0" err="1" smtClean="0"/>
              <a:t>nveṣṭavyaḥ</a:t>
            </a:r>
            <a:endParaRPr lang="en-US" b="1" dirty="0"/>
          </a:p>
          <a:p>
            <a:pPr marL="1625559" indent="-1625559">
              <a:lnSpc>
                <a:spcPct val="80000"/>
              </a:lnSpc>
            </a:pPr>
            <a:r>
              <a:rPr lang="ru-RU" sz="5700" dirty="0"/>
              <a:t>Атма, чистая душа:</a:t>
            </a:r>
          </a:p>
          <a:p>
            <a:pPr marL="1625559" indent="-1625559">
              <a:lnSpc>
                <a:spcPct val="90000"/>
              </a:lnSpc>
              <a:buFont typeface="Arial"/>
              <a:buChar char="•"/>
            </a:pPr>
            <a:r>
              <a:rPr lang="ru-RU" sz="5700" dirty="0"/>
              <a:t>безгрешна и свободна от </a:t>
            </a:r>
            <a:r>
              <a:rPr lang="ru-RU" sz="5700" dirty="0" smtClean="0"/>
              <a:t>последствий любых грехов, порождённых соприкосновением </a:t>
            </a:r>
            <a:r>
              <a:rPr lang="ru-RU" sz="5700" dirty="0"/>
              <a:t>с невежеством</a:t>
            </a:r>
            <a:r>
              <a:rPr lang="ru-RU" sz="5700" dirty="0" smtClean="0"/>
              <a:t>;</a:t>
            </a:r>
          </a:p>
          <a:p>
            <a:pPr marL="1625559" indent="-1625559">
              <a:lnSpc>
                <a:spcPct val="90000"/>
              </a:lnSpc>
              <a:buFont typeface="Arial"/>
              <a:buChar char="•"/>
            </a:pPr>
            <a:r>
              <a:rPr lang="ru-RU" sz="5700" dirty="0" smtClean="0"/>
              <a:t>свободна </a:t>
            </a:r>
            <a:r>
              <a:rPr lang="ru-RU" sz="5700" dirty="0"/>
              <a:t>от влияния материальной природы – то есть всегда свежая и юная</a:t>
            </a:r>
            <a:r>
              <a:rPr lang="ru-RU" sz="5700" dirty="0" smtClean="0"/>
              <a:t>;</a:t>
            </a:r>
          </a:p>
          <a:p>
            <a:pPr marL="1625559" indent="-1625559">
              <a:lnSpc>
                <a:spcPct val="90000"/>
              </a:lnSpc>
              <a:buFont typeface="Arial"/>
              <a:buChar char="•"/>
            </a:pPr>
            <a:r>
              <a:rPr lang="ru-RU" sz="5700" dirty="0" smtClean="0"/>
              <a:t>слово </a:t>
            </a:r>
            <a:r>
              <a:rPr lang="ru-RU" sz="5700" i="1" dirty="0" err="1" smtClean="0"/>
              <a:t>вимритйу</a:t>
            </a:r>
            <a:r>
              <a:rPr lang="ru-RU" sz="5700" dirty="0" smtClean="0"/>
              <a:t> </a:t>
            </a:r>
            <a:r>
              <a:rPr lang="ru-RU" sz="5700" dirty="0"/>
              <a:t>значит «нетленный, бессмертный»</a:t>
            </a:r>
            <a:r>
              <a:rPr lang="ru-RU" sz="5700" dirty="0" smtClean="0"/>
              <a:t>;</a:t>
            </a:r>
          </a:p>
          <a:p>
            <a:pPr marL="1625559" indent="-1625559">
              <a:lnSpc>
                <a:spcPct val="90000"/>
              </a:lnSpc>
              <a:buFont typeface="Arial"/>
              <a:buChar char="•"/>
            </a:pPr>
            <a:r>
              <a:rPr lang="ru-RU" sz="5700" dirty="0" smtClean="0"/>
              <a:t>уравновешен</a:t>
            </a:r>
            <a:r>
              <a:rPr lang="ru-RU" sz="5700" dirty="0"/>
              <a:t>, умиротворён – свободен от материальных желаний, беспокойств и страданий</a:t>
            </a:r>
            <a:r>
              <a:rPr lang="ru-RU" sz="5700" dirty="0" smtClean="0"/>
              <a:t>;</a:t>
            </a:r>
          </a:p>
          <a:p>
            <a:pPr marL="1625559" indent="-1625559">
              <a:lnSpc>
                <a:spcPct val="90000"/>
              </a:lnSpc>
              <a:buFont typeface="Arial"/>
              <a:buChar char="•"/>
            </a:pPr>
            <a:r>
              <a:rPr lang="ru-RU" sz="5700" dirty="0" smtClean="0"/>
              <a:t>слово </a:t>
            </a:r>
            <a:r>
              <a:rPr lang="ru-RU" sz="5700" i="1" dirty="0" err="1" smtClean="0"/>
              <a:t>виджигхатсо</a:t>
            </a:r>
            <a:r>
              <a:rPr lang="ru-RU" sz="5700" dirty="0" smtClean="0"/>
              <a:t> </a:t>
            </a:r>
            <a:r>
              <a:rPr lang="ru-RU" sz="5700" dirty="0"/>
              <a:t>описывает душу, свободную от желания материальных наслаждений</a:t>
            </a:r>
            <a:r>
              <a:rPr lang="ru-RU" sz="5700" dirty="0" smtClean="0"/>
              <a:t>;</a:t>
            </a:r>
          </a:p>
          <a:p>
            <a:pPr marL="1625559" indent="-1625559">
              <a:lnSpc>
                <a:spcPct val="90000"/>
              </a:lnSpc>
              <a:buFont typeface="Arial"/>
              <a:buChar char="•"/>
            </a:pPr>
            <a:r>
              <a:rPr lang="ru-RU" sz="5700" dirty="0" smtClean="0"/>
              <a:t>свободна </a:t>
            </a:r>
            <a:r>
              <a:rPr lang="ru-RU" sz="5700" dirty="0"/>
              <a:t>от жажды (</a:t>
            </a:r>
            <a:r>
              <a:rPr lang="ru-RU" sz="5700" i="1" dirty="0"/>
              <a:t>а-</a:t>
            </a:r>
            <a:r>
              <a:rPr lang="ru-RU" sz="5700" i="1" dirty="0" err="1"/>
              <a:t>пипасах</a:t>
            </a:r>
            <a:r>
              <a:rPr lang="ru-RU" sz="5700" dirty="0"/>
              <a:t>), от любых желаний, кроме желания служить Господу</a:t>
            </a:r>
            <a:r>
              <a:rPr lang="ru-RU" sz="5700" dirty="0" smtClean="0"/>
              <a:t>;</a:t>
            </a:r>
          </a:p>
          <a:p>
            <a:pPr marL="1625559" indent="-1625559">
              <a:lnSpc>
                <a:spcPct val="90000"/>
              </a:lnSpc>
              <a:buFont typeface="Arial"/>
              <a:buChar char="•"/>
            </a:pPr>
            <a:r>
              <a:rPr lang="ru-RU" sz="5700" dirty="0" smtClean="0"/>
              <a:t>желает </a:t>
            </a:r>
            <a:r>
              <a:rPr lang="ru-RU" sz="5700" dirty="0"/>
              <a:t>только служить на благо Шри </a:t>
            </a:r>
            <a:r>
              <a:rPr lang="ru-RU" sz="5700" dirty="0" smtClean="0"/>
              <a:t>Кришны</a:t>
            </a:r>
          </a:p>
          <a:p>
            <a:pPr marL="1625559" indent="-1625559">
              <a:lnSpc>
                <a:spcPct val="90000"/>
              </a:lnSpc>
              <a:buFont typeface="Arial"/>
              <a:buChar char="•"/>
            </a:pPr>
            <a:r>
              <a:rPr lang="ru-RU" sz="5700" dirty="0" smtClean="0"/>
              <a:t>исполняет </a:t>
            </a:r>
            <a:r>
              <a:rPr lang="ru-RU" sz="5700" dirty="0"/>
              <a:t>все свои духовные </a:t>
            </a:r>
            <a:r>
              <a:rPr lang="ru-RU" sz="5700" dirty="0" smtClean="0"/>
              <a:t>желания</a:t>
            </a:r>
            <a:endParaRPr lang="ru-RU" sz="5700" dirty="0"/>
          </a:p>
        </p:txBody>
      </p:sp>
    </p:spTree>
    <p:extLst>
      <p:ext uri="{BB962C8B-B14F-4D97-AF65-F5344CB8AC3E}">
        <p14:creationId xmlns:p14="http://schemas.microsoft.com/office/powerpoint/2010/main" val="2999775092"/>
      </p:ext>
    </p:extLst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43" y="0"/>
            <a:ext cx="13947648" cy="141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18949"/>
      </p:ext>
    </p:extLst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00" y="2524015"/>
            <a:ext cx="10642733" cy="1064273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1200" y="637469"/>
            <a:ext cx="22721600" cy="1527200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1pPr>
            <a:lvl2pPr marL="0" marR="0" indent="457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2pPr>
            <a:lvl3pPr marL="0" marR="0" indent="9144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3pPr>
            <a:lvl4pPr marL="0" marR="0" indent="1371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4pPr>
            <a:lvl5pPr marL="0" marR="0" indent="18288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5pPr>
            <a:lvl6pPr marL="0" marR="0" indent="22860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6pPr>
            <a:lvl7pPr marL="0" marR="0" indent="2743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7pPr>
            <a:lvl8pPr marL="0" marR="0" indent="32004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8pPr>
            <a:lvl9pPr marL="0" marR="0" indent="3657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9pPr>
          </a:lstStyle>
          <a:p>
            <a:r>
              <a:rPr lang="en-US" b="1" smtClean="0"/>
              <a:t>tad-anugamane syād ruci-yutaḥ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27486"/>
      </p:ext>
    </p:extLst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tad-</a:t>
            </a:r>
            <a:r>
              <a:rPr lang="en-US" b="1" dirty="0" err="1">
                <a:solidFill>
                  <a:schemeClr val="tx1"/>
                </a:solidFill>
              </a:rPr>
              <a:t>anugamane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syād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ruci-yutaḥ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3971932"/>
            <a:ext cx="20929600" cy="8403203"/>
          </a:xfrm>
        </p:spPr>
        <p:txBody>
          <a:bodyPr>
            <a:normAutofit fontScale="85000" lnSpcReduction="10000"/>
          </a:bodyPr>
          <a:lstStyle/>
          <a:p>
            <a:pPr marL="304792" algn="ctr"/>
            <a:r>
              <a:rPr lang="ru-RU" b="1" dirty="0" err="1"/>
              <a:t>йасйа</a:t>
            </a:r>
            <a:r>
              <a:rPr lang="ru-RU" b="1" dirty="0"/>
              <a:t> </a:t>
            </a:r>
            <a:r>
              <a:rPr lang="ru-RU" b="1" dirty="0" err="1"/>
              <a:t>йат</a:t>
            </a:r>
            <a:r>
              <a:rPr lang="ru-RU" b="1" dirty="0"/>
              <a:t> </a:t>
            </a:r>
            <a:r>
              <a:rPr lang="ru-RU" b="1" dirty="0" err="1"/>
              <a:t>сангатих</a:t>
            </a:r>
            <a:r>
              <a:rPr lang="ru-RU" b="1" dirty="0"/>
              <a:t> </a:t>
            </a:r>
            <a:r>
              <a:rPr lang="ru-RU" b="1" dirty="0" err="1"/>
              <a:t>пумсо</a:t>
            </a:r>
            <a:endParaRPr lang="ru-RU" b="1" dirty="0"/>
          </a:p>
          <a:p>
            <a:pPr marL="304792" algn="ctr"/>
            <a:r>
              <a:rPr lang="ru-RU" b="1" dirty="0" err="1"/>
              <a:t>маниват</a:t>
            </a:r>
            <a:r>
              <a:rPr lang="ru-RU" b="1" dirty="0"/>
              <a:t> </a:t>
            </a:r>
            <a:r>
              <a:rPr lang="ru-RU" b="1" dirty="0" err="1"/>
              <a:t>сйат</a:t>
            </a:r>
            <a:r>
              <a:rPr lang="ru-RU" b="1" dirty="0"/>
              <a:t> </a:t>
            </a:r>
            <a:r>
              <a:rPr lang="ru-RU" b="1" dirty="0" err="1"/>
              <a:t>са</a:t>
            </a:r>
            <a:r>
              <a:rPr lang="ru-RU" b="1" dirty="0"/>
              <a:t> </a:t>
            </a:r>
            <a:r>
              <a:rPr lang="ru-RU" b="1" dirty="0" err="1"/>
              <a:t>тад</a:t>
            </a:r>
            <a:r>
              <a:rPr lang="ru-RU" b="1" dirty="0"/>
              <a:t> </a:t>
            </a:r>
            <a:r>
              <a:rPr lang="ru-RU" b="1" dirty="0" err="1"/>
              <a:t>гунах</a:t>
            </a:r>
            <a:endParaRPr lang="ru-RU" b="1" dirty="0"/>
          </a:p>
          <a:p>
            <a:pPr marL="304792" algn="ctr"/>
            <a:r>
              <a:rPr lang="ru-RU" b="1" dirty="0" err="1"/>
              <a:t>свакуларддхйаи</a:t>
            </a:r>
            <a:r>
              <a:rPr lang="ru-RU" b="1" dirty="0"/>
              <a:t> </a:t>
            </a:r>
            <a:r>
              <a:rPr lang="ru-RU" b="1" dirty="0" err="1"/>
              <a:t>тато</a:t>
            </a:r>
            <a:r>
              <a:rPr lang="ru-RU" b="1" dirty="0"/>
              <a:t> </a:t>
            </a:r>
            <a:r>
              <a:rPr lang="ru-RU" b="1" dirty="0" err="1"/>
              <a:t>дхиман</a:t>
            </a:r>
            <a:endParaRPr lang="ru-RU" b="1" dirty="0"/>
          </a:p>
          <a:p>
            <a:pPr marL="304792" algn="ctr"/>
            <a:r>
              <a:rPr lang="ru-RU" b="1" dirty="0" err="1"/>
              <a:t>свайутханй</a:t>
            </a:r>
            <a:r>
              <a:rPr lang="ru-RU" b="1" dirty="0"/>
              <a:t> эва </a:t>
            </a:r>
            <a:r>
              <a:rPr lang="ru-RU" b="1" dirty="0" err="1"/>
              <a:t>самшрайет</a:t>
            </a:r>
            <a:endParaRPr lang="ru-RU" b="1" dirty="0"/>
          </a:p>
          <a:p>
            <a:pPr marL="304792"/>
            <a:endParaRPr lang="ru-RU" dirty="0" smtClean="0"/>
          </a:p>
          <a:p>
            <a:pPr marL="304792"/>
            <a:r>
              <a:rPr lang="ru-RU" sz="5800" dirty="0" smtClean="0">
                <a:solidFill>
                  <a:srgbClr val="2399C3"/>
                </a:solidFill>
              </a:rPr>
              <a:t>Как </a:t>
            </a:r>
            <a:r>
              <a:rPr lang="ru-RU" sz="5800" dirty="0">
                <a:solidFill>
                  <a:srgbClr val="2399C3"/>
                </a:solidFill>
              </a:rPr>
              <a:t>в хрустале отражаются качества близлежащих объектов, так же человек перенимает качества личности, с которой </a:t>
            </a:r>
            <a:r>
              <a:rPr lang="ru-RU" sz="5800" dirty="0" smtClean="0">
                <a:solidFill>
                  <a:srgbClr val="2399C3"/>
                </a:solidFill>
              </a:rPr>
              <a:t>общается</a:t>
            </a:r>
            <a:r>
              <a:rPr lang="ru-RU" sz="5800" dirty="0">
                <a:solidFill>
                  <a:srgbClr val="2399C3"/>
                </a:solidFill>
              </a:rPr>
              <a:t>. Поэтому мудрый человек должен принять прибежище более продвинутых садху, которые нежны в отношениях и обладают тем же </a:t>
            </a:r>
            <a:r>
              <a:rPr lang="ru-RU" sz="5800" dirty="0" smtClean="0">
                <a:solidFill>
                  <a:srgbClr val="2399C3"/>
                </a:solidFill>
              </a:rPr>
              <a:t>темпераментом. (Хари-бхакти-</a:t>
            </a:r>
            <a:r>
              <a:rPr lang="ru-RU" sz="5800" dirty="0" err="1" smtClean="0">
                <a:solidFill>
                  <a:srgbClr val="2399C3"/>
                </a:solidFill>
              </a:rPr>
              <a:t>судходая</a:t>
            </a:r>
            <a:r>
              <a:rPr lang="ru-RU" sz="5800" dirty="0" smtClean="0">
                <a:solidFill>
                  <a:srgbClr val="2399C3"/>
                </a:solidFill>
              </a:rPr>
              <a:t>)</a:t>
            </a:r>
            <a:endParaRPr lang="ru-RU" sz="5800" dirty="0">
              <a:solidFill>
                <a:srgbClr val="239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56977"/>
      </p:ext>
    </p:extLst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59" y="0"/>
            <a:ext cx="2065468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94052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67277" y="929300"/>
            <a:ext cx="21765073" cy="3300115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Ловушка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кармы: карма порождает новую карму, как семя порождает новые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емена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16" y="3702315"/>
            <a:ext cx="16694121" cy="913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56166"/>
      </p:ext>
    </p:extLst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52" y="2713935"/>
            <a:ext cx="11192256" cy="1119225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58368" y="-81058"/>
            <a:ext cx="22894432" cy="271393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1pPr>
            <a:lvl2pPr marL="0" marR="0" indent="457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2pPr>
            <a:lvl3pPr marL="0" marR="0" indent="9144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3pPr>
            <a:lvl4pPr marL="0" marR="0" indent="1371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4pPr>
            <a:lvl5pPr marL="0" marR="0" indent="18288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5pPr>
            <a:lvl6pPr marL="0" marR="0" indent="22860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6pPr>
            <a:lvl7pPr marL="0" marR="0" indent="2743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7pPr>
            <a:lvl8pPr marL="0" marR="0" indent="32004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8pPr>
            <a:lvl9pPr marL="0" marR="0" indent="3657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600" b="0" i="0" u="none" strike="noStrike" cap="none" spc="-86" baseline="0">
                <a:solidFill>
                  <a:srgbClr val="4A4A4A"/>
                </a:solidFill>
                <a:uFillTx/>
                <a:latin typeface="+mn-lt"/>
                <a:ea typeface="+mn-ea"/>
                <a:cs typeface="+mn-cs"/>
                <a:sym typeface="Publico Headline Black"/>
              </a:defRPr>
            </a:lvl9pPr>
          </a:lstStyle>
          <a:p>
            <a:pPr>
              <a:lnSpc>
                <a:spcPct val="100000"/>
              </a:lnSpc>
            </a:pPr>
            <a:r>
              <a:rPr lang="ru-RU" b="1" dirty="0" err="1" smtClean="0"/>
              <a:t>tadā</a:t>
            </a:r>
            <a:r>
              <a:rPr lang="ru-RU" b="1" dirty="0" smtClean="0"/>
              <a:t> </a:t>
            </a:r>
            <a:r>
              <a:rPr lang="ru-RU" b="1" dirty="0" err="1" smtClean="0"/>
              <a:t>kṛṣṇāvṛttyā</a:t>
            </a:r>
            <a:r>
              <a:rPr lang="ru-RU" b="1" dirty="0" smtClean="0"/>
              <a:t> </a:t>
            </a:r>
            <a:r>
              <a:rPr lang="ru-RU" b="1" dirty="0" err="1" smtClean="0"/>
              <a:t>tyajati</a:t>
            </a:r>
            <a:r>
              <a:rPr lang="ru-RU" b="1" dirty="0" smtClean="0"/>
              <a:t> </a:t>
            </a:r>
            <a:r>
              <a:rPr lang="ru-RU" b="1" dirty="0" err="1" smtClean="0"/>
              <a:t>śanakair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err="1" smtClean="0"/>
              <a:t>māyika-daśāṁ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376275"/>
      </p:ext>
    </p:extLst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00" y="1156216"/>
            <a:ext cx="22943200" cy="37876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tyajati</a:t>
            </a:r>
            <a:r>
              <a:rPr lang="ru-RU" b="1" dirty="0"/>
              <a:t> </a:t>
            </a:r>
            <a:r>
              <a:rPr lang="ru-RU" b="1" dirty="0" err="1"/>
              <a:t>śanakair</a:t>
            </a:r>
            <a:r>
              <a:rPr lang="ru-RU" b="1" dirty="0"/>
              <a:t> </a:t>
            </a:r>
            <a:r>
              <a:rPr lang="ru-RU" b="1" dirty="0" err="1"/>
              <a:t>māyika-</a:t>
            </a:r>
            <a:r>
              <a:rPr lang="ru-RU" b="1" dirty="0" err="1" smtClean="0"/>
              <a:t>daśāṁ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>
                <a:solidFill>
                  <a:srgbClr val="595959"/>
                </a:solidFill>
              </a:rPr>
              <a:t>Постепенное освобождение из рабства майи</a:t>
            </a:r>
            <a:br>
              <a:rPr lang="ru-RU" dirty="0" smtClean="0">
                <a:solidFill>
                  <a:srgbClr val="595959"/>
                </a:solidFill>
              </a:rPr>
            </a:br>
            <a:endParaRPr lang="ru-RU" dirty="0">
              <a:solidFill>
                <a:srgbClr val="59595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200" y="4921082"/>
            <a:ext cx="22114144" cy="7693149"/>
          </a:xfrm>
        </p:spPr>
        <p:txBody>
          <a:bodyPr>
            <a:normAutofit fontScale="85000" lnSpcReduction="10000"/>
          </a:bodyPr>
          <a:lstStyle/>
          <a:p>
            <a:pPr marL="685800" indent="-685800">
              <a:buFont typeface="Arial"/>
              <a:buChar char="•"/>
            </a:pPr>
            <a:r>
              <a:rPr lang="ru-RU" dirty="0" err="1">
                <a:solidFill>
                  <a:srgbClr val="595959"/>
                </a:solidFill>
              </a:rPr>
              <a:t>Б</a:t>
            </a:r>
            <a:r>
              <a:rPr lang="ru-RU" dirty="0" err="1" smtClean="0">
                <a:solidFill>
                  <a:srgbClr val="595959"/>
                </a:solidFill>
              </a:rPr>
              <a:t>ахир</a:t>
            </a:r>
            <a:r>
              <a:rPr lang="ru-RU" dirty="0" err="1">
                <a:solidFill>
                  <a:srgbClr val="595959"/>
                </a:solidFill>
              </a:rPr>
              <a:t>-мукха-даша</a:t>
            </a:r>
            <a:r>
              <a:rPr lang="ru-RU" dirty="0">
                <a:solidFill>
                  <a:srgbClr val="595959"/>
                </a:solidFill>
              </a:rPr>
              <a:t> – сознание души еще </a:t>
            </a:r>
            <a:r>
              <a:rPr lang="ru-RU" dirty="0" err="1">
                <a:solidFill>
                  <a:srgbClr val="595959"/>
                </a:solidFill>
              </a:rPr>
              <a:t>экстравертировано</a:t>
            </a:r>
            <a:endParaRPr lang="ru-RU" dirty="0" smtClean="0"/>
          </a:p>
          <a:p>
            <a:pPr marL="685800" indent="-685800">
              <a:buFont typeface="Arial"/>
              <a:buChar char="•"/>
            </a:pPr>
            <a:r>
              <a:rPr lang="ru-RU" dirty="0" smtClean="0"/>
              <a:t>Бхакти-</a:t>
            </a:r>
            <a:r>
              <a:rPr lang="ru-RU" dirty="0" err="1" smtClean="0"/>
              <a:t>унмукхи</a:t>
            </a:r>
            <a:r>
              <a:rPr lang="ru-RU" dirty="0" smtClean="0"/>
              <a:t>-сукрити – посещение святых мест, праздники, прасад</a:t>
            </a:r>
          </a:p>
          <a:p>
            <a:pPr marL="685800" indent="-685800">
              <a:buFont typeface="Arial"/>
              <a:buChar char="•"/>
            </a:pPr>
            <a:r>
              <a:rPr lang="ru-RU" dirty="0" smtClean="0"/>
              <a:t>Встреча с преданными – первая садху-</a:t>
            </a:r>
            <a:r>
              <a:rPr lang="ru-RU" dirty="0" err="1" smtClean="0"/>
              <a:t>санга</a:t>
            </a:r>
            <a:endParaRPr lang="ru-RU" dirty="0" smtClean="0"/>
          </a:p>
          <a:p>
            <a:pPr marL="685800" indent="-685800">
              <a:buFont typeface="Arial"/>
              <a:buChar char="•"/>
            </a:pPr>
            <a:r>
              <a:rPr lang="ru-RU" dirty="0" err="1" smtClean="0"/>
              <a:t>Шраддха</a:t>
            </a:r>
            <a:r>
              <a:rPr lang="ru-RU" dirty="0" smtClean="0"/>
              <a:t> – </a:t>
            </a:r>
            <a:r>
              <a:rPr lang="ru-RU" dirty="0" err="1" smtClean="0"/>
              <a:t>шаранагати</a:t>
            </a:r>
            <a:r>
              <a:rPr lang="ru-RU" dirty="0" smtClean="0"/>
              <a:t> (предание)</a:t>
            </a:r>
          </a:p>
          <a:p>
            <a:pPr marL="685800" indent="-685800">
              <a:buFont typeface="Arial"/>
              <a:buChar char="•"/>
            </a:pPr>
            <a:r>
              <a:rPr lang="ru-RU" dirty="0" smtClean="0"/>
              <a:t>Вторая садху-</a:t>
            </a:r>
            <a:r>
              <a:rPr lang="ru-RU" dirty="0" err="1" smtClean="0"/>
              <a:t>санга</a:t>
            </a:r>
            <a:r>
              <a:rPr lang="ru-RU" dirty="0" smtClean="0"/>
              <a:t> – слушание садху с верой</a:t>
            </a:r>
          </a:p>
          <a:p>
            <a:pPr marL="685800" indent="-685800">
              <a:buFont typeface="Arial"/>
              <a:buChar char="•"/>
            </a:pPr>
            <a:r>
              <a:rPr lang="ru-RU" dirty="0" smtClean="0"/>
              <a:t>Посвящение у духовного учителя и служение в обществе преданных</a:t>
            </a:r>
          </a:p>
          <a:p>
            <a:pPr marL="685800" indent="-685800">
              <a:buFont typeface="Arial"/>
              <a:buChar char="•"/>
            </a:pPr>
            <a:r>
              <a:rPr lang="ru-RU" dirty="0" smtClean="0"/>
              <a:t>Постепенное очищение от </a:t>
            </a:r>
            <a:r>
              <a:rPr lang="ru-RU" dirty="0" err="1" smtClean="0"/>
              <a:t>анартх</a:t>
            </a:r>
            <a:endParaRPr lang="en-US" dirty="0" smtClean="0"/>
          </a:p>
          <a:p>
            <a:pPr marL="685800" indent="-685800">
              <a:buFont typeface="Arial"/>
              <a:buChar char="•"/>
            </a:pPr>
            <a:r>
              <a:rPr lang="ru-RU" i="1" dirty="0" smtClean="0"/>
              <a:t>Ништха – </a:t>
            </a:r>
            <a:r>
              <a:rPr lang="ru-RU" dirty="0" smtClean="0"/>
              <a:t>третья садху-санга (</a:t>
            </a:r>
            <a:r>
              <a:rPr lang="ru-RU" dirty="0" err="1" smtClean="0"/>
              <a:t>прасанга</a:t>
            </a:r>
            <a:r>
              <a:rPr lang="ru-RU" dirty="0" smtClean="0"/>
              <a:t>)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324896563"/>
      </p:ext>
    </p:extLst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00" y="1097938"/>
            <a:ext cx="22721600" cy="2372557"/>
          </a:xfrm>
        </p:spPr>
        <p:txBody>
          <a:bodyPr/>
          <a:lstStyle/>
          <a:p>
            <a:pPr algn="ctr"/>
            <a:r>
              <a:rPr lang="ru-RU" b="1" dirty="0" err="1"/>
              <a:t>svarūpaṁ</a:t>
            </a:r>
            <a:r>
              <a:rPr lang="ru-RU" b="1" dirty="0"/>
              <a:t> </a:t>
            </a:r>
            <a:r>
              <a:rPr lang="ru-RU" b="1" dirty="0" err="1"/>
              <a:t>vibhrāṇo</a:t>
            </a:r>
            <a:r>
              <a:rPr lang="ru-RU" b="1" dirty="0"/>
              <a:t> </a:t>
            </a:r>
            <a:r>
              <a:rPr lang="ru-RU" b="1" dirty="0" err="1"/>
              <a:t>vimala-rasa-</a:t>
            </a:r>
            <a:r>
              <a:rPr lang="ru-RU" b="1" dirty="0" err="1" smtClean="0"/>
              <a:t>bhogaṁ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 smtClean="0"/>
              <a:t>sa</a:t>
            </a:r>
            <a:r>
              <a:rPr lang="ru-RU" b="1" dirty="0" smtClean="0"/>
              <a:t> </a:t>
            </a:r>
            <a:r>
              <a:rPr lang="ru-RU" b="1" dirty="0" err="1"/>
              <a:t>kurute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3674714"/>
            <a:ext cx="20929600" cy="8808502"/>
          </a:xfrm>
        </p:spPr>
        <p:txBody>
          <a:bodyPr>
            <a:normAutofit fontScale="85000" lnSpcReduction="20000"/>
          </a:bodyPr>
          <a:lstStyle/>
          <a:p>
            <a:pPr marL="304792" algn="ctr"/>
            <a:r>
              <a:rPr lang="ru-RU" b="1" dirty="0" err="1"/>
              <a:t>сатам</a:t>
            </a:r>
            <a:r>
              <a:rPr lang="ru-RU" b="1" dirty="0"/>
              <a:t> </a:t>
            </a:r>
            <a:r>
              <a:rPr lang="ru-RU" b="1" dirty="0" err="1"/>
              <a:t>прасанган</a:t>
            </a:r>
            <a:r>
              <a:rPr lang="ru-RU" b="1" dirty="0"/>
              <a:t> мама </a:t>
            </a:r>
            <a:r>
              <a:rPr lang="ru-RU" b="1" dirty="0" err="1"/>
              <a:t>вирйа-самвидо</a:t>
            </a:r>
            <a:endParaRPr lang="ru-RU" b="1" dirty="0"/>
          </a:p>
          <a:p>
            <a:pPr marL="304792" algn="ctr"/>
            <a:r>
              <a:rPr lang="ru-RU" b="1" dirty="0" err="1"/>
              <a:t>бхаванти</a:t>
            </a:r>
            <a:r>
              <a:rPr lang="ru-RU" b="1" dirty="0"/>
              <a:t> </a:t>
            </a:r>
            <a:r>
              <a:rPr lang="ru-RU" b="1" dirty="0" err="1"/>
              <a:t>хрт-карна-расайанах</a:t>
            </a:r>
            <a:r>
              <a:rPr lang="ru-RU" b="1" dirty="0"/>
              <a:t> </a:t>
            </a:r>
            <a:r>
              <a:rPr lang="ru-RU" b="1" dirty="0" err="1"/>
              <a:t>катхах</a:t>
            </a:r>
            <a:endParaRPr lang="ru-RU" b="1" dirty="0"/>
          </a:p>
          <a:p>
            <a:pPr marL="304792" algn="ctr"/>
            <a:r>
              <a:rPr lang="ru-RU" b="1" dirty="0" err="1"/>
              <a:t>тадж-джошанад</a:t>
            </a:r>
            <a:r>
              <a:rPr lang="ru-RU" b="1" dirty="0"/>
              <a:t> </a:t>
            </a:r>
            <a:r>
              <a:rPr lang="ru-RU" b="1" dirty="0" err="1"/>
              <a:t>ашв</a:t>
            </a:r>
            <a:r>
              <a:rPr lang="ru-RU" b="1" dirty="0"/>
              <a:t> </a:t>
            </a:r>
            <a:r>
              <a:rPr lang="ru-RU" b="1" dirty="0" err="1"/>
              <a:t>апаварга-вартмани</a:t>
            </a:r>
            <a:endParaRPr lang="ru-RU" b="1" dirty="0"/>
          </a:p>
          <a:p>
            <a:pPr marL="304792" algn="ctr"/>
            <a:r>
              <a:rPr lang="ru-RU" b="1" dirty="0" err="1"/>
              <a:t>шраддха</a:t>
            </a:r>
            <a:r>
              <a:rPr lang="ru-RU" b="1" dirty="0"/>
              <a:t> </a:t>
            </a:r>
            <a:r>
              <a:rPr lang="ru-RU" b="1" dirty="0" err="1"/>
              <a:t>ратир</a:t>
            </a:r>
            <a:r>
              <a:rPr lang="ru-RU" b="1" dirty="0"/>
              <a:t> </a:t>
            </a:r>
            <a:r>
              <a:rPr lang="ru-RU" b="1" dirty="0" err="1"/>
              <a:t>бхактир</a:t>
            </a:r>
            <a:r>
              <a:rPr lang="ru-RU" b="1" dirty="0"/>
              <a:t> </a:t>
            </a:r>
            <a:r>
              <a:rPr lang="ru-RU" b="1" dirty="0" err="1"/>
              <a:t>анукрамишйати</a:t>
            </a:r>
            <a:endParaRPr lang="ru-RU" b="1" dirty="0"/>
          </a:p>
          <a:p>
            <a:pPr marL="304792"/>
            <a:endParaRPr lang="ru-RU" dirty="0"/>
          </a:p>
          <a:p>
            <a:pPr marL="304792"/>
            <a:r>
              <a:rPr lang="ru-RU" dirty="0">
                <a:solidFill>
                  <a:srgbClr val="2399C3"/>
                </a:solidFill>
              </a:rPr>
              <a:t>Обсуждение игр и деяний Верховной Личности Бога в обществе чистых преданных услаждает слух и радует сердце. Посвящая этому свое время, человек быстро продвигается по пути, ведущему к освобождению, а когда он обретает освобождение, его привязанность к Господу становится еще сильнее. Так рождается истинная преданность и начинается преданное служение.</a:t>
            </a:r>
          </a:p>
        </p:txBody>
      </p:sp>
    </p:spTree>
    <p:extLst>
      <p:ext uri="{BB962C8B-B14F-4D97-AF65-F5344CB8AC3E}">
        <p14:creationId xmlns:p14="http://schemas.microsoft.com/office/powerpoint/2010/main" val="4132639301"/>
      </p:ext>
    </p:extLst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09" y="355600"/>
            <a:ext cx="10287000" cy="130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23987"/>
      </p:ext>
    </p:extLst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528" y="1041260"/>
            <a:ext cx="23384256" cy="4047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595959"/>
                </a:solidFill>
              </a:rPr>
              <a:t>Садху-санга – короткий путь к освобождению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err="1"/>
              <a:t>тадж-джошанад</a:t>
            </a:r>
            <a:r>
              <a:rPr lang="ru-RU" b="1" dirty="0"/>
              <a:t> </a:t>
            </a:r>
            <a:r>
              <a:rPr lang="ru-RU" b="1" dirty="0" err="1"/>
              <a:t>ашв</a:t>
            </a:r>
            <a:r>
              <a:rPr lang="ru-RU" b="1" dirty="0"/>
              <a:t> </a:t>
            </a:r>
            <a:r>
              <a:rPr lang="ru-RU" b="1" dirty="0" err="1"/>
              <a:t>апаварга-вартмани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200" y="4901183"/>
            <a:ext cx="22431136" cy="728248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антар-мукха-даша</a:t>
            </a:r>
            <a:r>
              <a:rPr lang="ru-RU" b="1" dirty="0"/>
              <a:t> – </a:t>
            </a:r>
            <a:r>
              <a:rPr lang="ru-RU" b="1" dirty="0" err="1"/>
              <a:t>интровертированное</a:t>
            </a:r>
            <a:r>
              <a:rPr lang="ru-RU" b="1" dirty="0"/>
              <a:t> сознание</a:t>
            </a:r>
            <a:endParaRPr lang="ru-RU" i="1" dirty="0" smtClean="0"/>
          </a:p>
          <a:p>
            <a:r>
              <a:rPr lang="ru-RU" dirty="0" smtClean="0"/>
              <a:t>Ништха</a:t>
            </a:r>
            <a:r>
              <a:rPr lang="ru-RU" i="1" dirty="0" smtClean="0"/>
              <a:t> – </a:t>
            </a:r>
            <a:r>
              <a:rPr lang="ru-RU" b="1" dirty="0" err="1"/>
              <a:t>сатам</a:t>
            </a:r>
            <a:r>
              <a:rPr lang="ru-RU" b="1" dirty="0"/>
              <a:t> </a:t>
            </a:r>
            <a:r>
              <a:rPr lang="ru-RU" b="1" dirty="0" err="1"/>
              <a:t>прасанган</a:t>
            </a:r>
            <a:r>
              <a:rPr lang="ru-RU" b="1" dirty="0"/>
              <a:t> мама </a:t>
            </a:r>
            <a:r>
              <a:rPr lang="ru-RU" b="1" dirty="0" err="1"/>
              <a:t>вирйа-самвидо</a:t>
            </a:r>
            <a:endParaRPr lang="ru-RU" b="1" dirty="0"/>
          </a:p>
          <a:p>
            <a:r>
              <a:rPr lang="ru-RU" dirty="0" smtClean="0"/>
              <a:t>Ручи</a:t>
            </a:r>
            <a:r>
              <a:rPr lang="ru-RU" i="1" dirty="0" smtClean="0"/>
              <a:t> – </a:t>
            </a:r>
            <a:r>
              <a:rPr lang="ru-RU" b="1" dirty="0" err="1"/>
              <a:t>бхаванти</a:t>
            </a:r>
            <a:r>
              <a:rPr lang="ru-RU" b="1" dirty="0"/>
              <a:t> </a:t>
            </a:r>
            <a:r>
              <a:rPr lang="ru-RU" b="1" dirty="0" err="1"/>
              <a:t>хрт-карна-расайанах</a:t>
            </a:r>
            <a:r>
              <a:rPr lang="ru-RU" b="1" dirty="0"/>
              <a:t> </a:t>
            </a:r>
            <a:r>
              <a:rPr lang="ru-RU" b="1" dirty="0" err="1"/>
              <a:t>катхах</a:t>
            </a:r>
            <a:endParaRPr lang="ru-RU" b="1" dirty="0"/>
          </a:p>
          <a:p>
            <a:r>
              <a:rPr lang="ru-RU" dirty="0" err="1" smtClean="0"/>
              <a:t>Асакти</a:t>
            </a:r>
            <a:r>
              <a:rPr lang="ru-RU" i="1" dirty="0" smtClean="0"/>
              <a:t> – </a:t>
            </a:r>
            <a:r>
              <a:rPr lang="ru-RU" b="1" dirty="0" err="1" smtClean="0"/>
              <a:t>шраддха</a:t>
            </a:r>
            <a:r>
              <a:rPr lang="ru-RU" b="1" dirty="0" smtClean="0"/>
              <a:t> </a:t>
            </a:r>
            <a:r>
              <a:rPr lang="ru-RU" b="1" dirty="0" err="1"/>
              <a:t>анукрамишйати</a:t>
            </a:r>
            <a:endParaRPr lang="ru-RU" b="1" dirty="0"/>
          </a:p>
          <a:p>
            <a:r>
              <a:rPr lang="ru-RU" dirty="0" err="1" smtClean="0"/>
              <a:t>Бхава</a:t>
            </a:r>
            <a:r>
              <a:rPr lang="ru-RU" i="1" dirty="0" smtClean="0"/>
              <a:t> – </a:t>
            </a:r>
            <a:r>
              <a:rPr lang="ru-RU" b="1" dirty="0" err="1" smtClean="0"/>
              <a:t>ратир</a:t>
            </a:r>
            <a:r>
              <a:rPr lang="ru-RU" b="1" dirty="0" smtClean="0"/>
              <a:t> </a:t>
            </a:r>
            <a:r>
              <a:rPr lang="ru-RU" b="1" dirty="0" err="1" smtClean="0"/>
              <a:t>анукрамишйати</a:t>
            </a:r>
            <a:endParaRPr lang="ru-RU" b="1" dirty="0"/>
          </a:p>
          <a:p>
            <a:r>
              <a:rPr lang="ru-RU" dirty="0" smtClean="0"/>
              <a:t>Према</a:t>
            </a:r>
            <a:r>
              <a:rPr lang="ru-RU" i="1" dirty="0" smtClean="0"/>
              <a:t> </a:t>
            </a:r>
            <a:r>
              <a:rPr lang="ru-RU" i="1" dirty="0"/>
              <a:t>– </a:t>
            </a:r>
            <a:r>
              <a:rPr lang="ru-RU" dirty="0" smtClean="0"/>
              <a:t>сварупа-</a:t>
            </a:r>
            <a:r>
              <a:rPr lang="ru-RU" dirty="0" err="1" smtClean="0"/>
              <a:t>сиддхи</a:t>
            </a:r>
            <a:r>
              <a:rPr lang="ru-RU" i="1" dirty="0" smtClean="0"/>
              <a:t>, </a:t>
            </a:r>
            <a:r>
              <a:rPr lang="ru-RU" dirty="0" smtClean="0"/>
              <a:t>обретение сварупы</a:t>
            </a:r>
            <a:r>
              <a:rPr lang="ru-RU" i="1" dirty="0" smtClean="0"/>
              <a:t> – </a:t>
            </a:r>
            <a:r>
              <a:rPr lang="ru-RU" b="1" dirty="0" err="1" smtClean="0"/>
              <a:t>бхактир</a:t>
            </a:r>
            <a:r>
              <a:rPr lang="ru-RU" b="1" dirty="0" smtClean="0"/>
              <a:t> </a:t>
            </a:r>
            <a:r>
              <a:rPr lang="ru-RU" b="1" dirty="0" err="1"/>
              <a:t>анукрамишйати</a:t>
            </a:r>
            <a:endParaRPr lang="ru-RU" b="1" dirty="0"/>
          </a:p>
          <a:p>
            <a:r>
              <a:rPr lang="ru-RU" dirty="0" err="1" smtClean="0"/>
              <a:t>Васту-сиддхи</a:t>
            </a:r>
            <a:r>
              <a:rPr lang="ru-RU" i="1" dirty="0" smtClean="0"/>
              <a:t>, </a:t>
            </a:r>
            <a:r>
              <a:rPr lang="ru-RU" dirty="0" smtClean="0"/>
              <a:t>возвращение в духовный мир</a:t>
            </a:r>
            <a:endParaRPr lang="ru-RU" i="1" dirty="0" smtClean="0"/>
          </a:p>
          <a:p>
            <a:pPr marL="304792"/>
            <a:endParaRPr lang="ru-RU" b="1" i="1" dirty="0"/>
          </a:p>
          <a:p>
            <a:pPr marL="304792" algn="ctr"/>
            <a:r>
              <a:rPr lang="ru-RU" b="1" dirty="0" err="1" smtClean="0"/>
              <a:t>svarūpaṁ</a:t>
            </a:r>
            <a:r>
              <a:rPr lang="ru-RU" b="1" dirty="0" smtClean="0"/>
              <a:t> </a:t>
            </a:r>
            <a:r>
              <a:rPr lang="ru-RU" b="1" dirty="0" err="1"/>
              <a:t>vibhrāṇo</a:t>
            </a:r>
            <a:r>
              <a:rPr lang="ru-RU" b="1" dirty="0"/>
              <a:t> </a:t>
            </a:r>
            <a:r>
              <a:rPr lang="ru-RU" b="1" dirty="0" err="1"/>
              <a:t>vimala-rasa-bhogaṁ</a:t>
            </a:r>
            <a:r>
              <a:rPr lang="ru-RU" b="1" dirty="0"/>
              <a:t> </a:t>
            </a:r>
            <a:r>
              <a:rPr lang="ru-RU" b="1" dirty="0" err="1"/>
              <a:t>sa</a:t>
            </a:r>
            <a:r>
              <a:rPr lang="ru-RU" b="1" dirty="0"/>
              <a:t> </a:t>
            </a:r>
            <a:r>
              <a:rPr lang="ru-RU" b="1" dirty="0" err="1"/>
              <a:t>kurute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2924683"/>
      </p:ext>
    </p:extLst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4" y="123680"/>
            <a:ext cx="23532677" cy="135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96136"/>
      </p:ext>
    </p:extLst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6391" y="1732029"/>
            <a:ext cx="20929600" cy="10331098"/>
          </a:xfrm>
        </p:spPr>
        <p:txBody>
          <a:bodyPr>
            <a:normAutofit/>
          </a:bodyPr>
          <a:lstStyle/>
          <a:p>
            <a:pPr marL="304792" algn="ctr"/>
            <a:r>
              <a:rPr lang="en-US" b="1" dirty="0" err="1" smtClean="0"/>
              <a:t>бхавапаварго</a:t>
            </a:r>
            <a:r>
              <a:rPr lang="en-US" b="1" dirty="0" smtClean="0"/>
              <a:t> </a:t>
            </a:r>
            <a:r>
              <a:rPr lang="en-US" b="1" dirty="0" err="1"/>
              <a:t>бхрамато</a:t>
            </a:r>
            <a:r>
              <a:rPr lang="en-US" b="1" dirty="0"/>
              <a:t> </a:t>
            </a:r>
            <a:r>
              <a:rPr lang="en-US" b="1" dirty="0" err="1"/>
              <a:t>йада</a:t>
            </a:r>
            <a:r>
              <a:rPr lang="en-US" b="1" dirty="0"/>
              <a:t> </a:t>
            </a:r>
            <a:r>
              <a:rPr lang="en-US" b="1" dirty="0" err="1"/>
              <a:t>бхаведж</a:t>
            </a:r>
            <a:endParaRPr lang="ru-RU" dirty="0"/>
          </a:p>
          <a:p>
            <a:pPr marL="304792" algn="ctr"/>
            <a:r>
              <a:rPr lang="en-US" b="1" dirty="0" err="1"/>
              <a:t>джанасйа</a:t>
            </a:r>
            <a:r>
              <a:rPr lang="en-US" b="1" dirty="0"/>
              <a:t> </a:t>
            </a:r>
            <a:r>
              <a:rPr lang="en-US" b="1" dirty="0" err="1"/>
              <a:t>тархй</a:t>
            </a:r>
            <a:r>
              <a:rPr lang="en-US" b="1" dirty="0"/>
              <a:t> </a:t>
            </a:r>
            <a:r>
              <a:rPr lang="en-US" b="1" dirty="0" err="1"/>
              <a:t>ачйута</a:t>
            </a:r>
            <a:r>
              <a:rPr lang="en-US" b="1" dirty="0"/>
              <a:t> </a:t>
            </a:r>
            <a:r>
              <a:rPr lang="en-US" b="1" dirty="0" err="1"/>
              <a:t>сат-самагамах</a:t>
            </a:r>
            <a:endParaRPr lang="ru-RU" dirty="0"/>
          </a:p>
          <a:p>
            <a:pPr marL="304792" algn="ctr"/>
            <a:r>
              <a:rPr lang="ru-RU" b="1" dirty="0" err="1"/>
              <a:t>сат-сангамо</a:t>
            </a:r>
            <a:r>
              <a:rPr lang="ru-RU" b="1" dirty="0"/>
              <a:t> </a:t>
            </a:r>
            <a:r>
              <a:rPr lang="ru-RU" b="1" dirty="0" err="1"/>
              <a:t>йархи</a:t>
            </a:r>
            <a:r>
              <a:rPr lang="ru-RU" b="1" dirty="0"/>
              <a:t> </a:t>
            </a:r>
            <a:r>
              <a:rPr lang="ru-RU" b="1" dirty="0" err="1"/>
              <a:t>тадаива</a:t>
            </a:r>
            <a:r>
              <a:rPr lang="ru-RU" b="1" dirty="0"/>
              <a:t> сад-</a:t>
            </a:r>
            <a:r>
              <a:rPr lang="ru-RU" b="1" dirty="0" err="1"/>
              <a:t>гатау</a:t>
            </a:r>
            <a:endParaRPr lang="ru-RU" dirty="0"/>
          </a:p>
          <a:p>
            <a:pPr marL="304792" algn="ctr"/>
            <a:r>
              <a:rPr lang="ru-RU" b="1" dirty="0" err="1"/>
              <a:t>паравареше</a:t>
            </a:r>
            <a:r>
              <a:rPr lang="ru-RU" b="1" dirty="0"/>
              <a:t> </a:t>
            </a:r>
            <a:r>
              <a:rPr lang="ru-RU" b="1" dirty="0" err="1"/>
              <a:t>твайи</a:t>
            </a:r>
            <a:r>
              <a:rPr lang="ru-RU" b="1" dirty="0"/>
              <a:t> </a:t>
            </a:r>
            <a:r>
              <a:rPr lang="ru-RU" b="1" dirty="0" err="1"/>
              <a:t>джайате</a:t>
            </a:r>
            <a:r>
              <a:rPr lang="ru-RU" b="1" dirty="0"/>
              <a:t> </a:t>
            </a:r>
            <a:r>
              <a:rPr lang="ru-RU" b="1" dirty="0" err="1"/>
              <a:t>матих</a:t>
            </a:r>
            <a:endParaRPr lang="ru-RU" dirty="0"/>
          </a:p>
          <a:p>
            <a:pPr marL="304792"/>
            <a:r>
              <a:rPr lang="ru-RU" b="1" dirty="0"/>
              <a:t> </a:t>
            </a:r>
            <a:endParaRPr lang="ru-RU" dirty="0"/>
          </a:p>
          <a:p>
            <a:pPr marL="304792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Ачьюта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когда материальное существование скитающейся по миру души подходит к концу, она встречается с Твоими преданными. Общаясь с ними, человек обретает привязанность к Тебе, конечной цели Твоих преданных, повелителю всех причин и следствий.</a:t>
            </a:r>
          </a:p>
          <a:p>
            <a:pPr marL="30479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030343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ru-RU" sz="9600" dirty="0">
                <a:solidFill>
                  <a:srgbClr val="0000FF"/>
                </a:solidFill>
              </a:rPr>
              <a:t>Карма-йога не </a:t>
            </a:r>
            <a:r>
              <a:rPr lang="ru-RU" sz="9600" dirty="0" smtClean="0">
                <a:solidFill>
                  <a:srgbClr val="0000FF"/>
                </a:solidFill>
              </a:rPr>
              <a:t>даёт </a:t>
            </a:r>
            <a:r>
              <a:rPr lang="ru-RU" sz="9600" dirty="0">
                <a:solidFill>
                  <a:srgbClr val="0000FF"/>
                </a:solidFill>
              </a:rPr>
              <a:t>освобождения</a:t>
            </a:r>
          </a:p>
        </p:txBody>
      </p:sp>
    </p:spTree>
    <p:extLst>
      <p:ext uri="{BB962C8B-B14F-4D97-AF65-F5344CB8AC3E}">
        <p14:creationId xmlns:p14="http://schemas.microsoft.com/office/powerpoint/2010/main" val="2286473352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67277" y="929300"/>
            <a:ext cx="21765073" cy="3300115"/>
          </a:xfrm>
        </p:spPr>
        <p:txBody>
          <a:bodyPr/>
          <a:lstStyle/>
          <a:p>
            <a:r>
              <a:rPr lang="ru-RU" dirty="0">
                <a:solidFill>
                  <a:srgbClr val="5F6065"/>
                </a:solidFill>
              </a:rPr>
              <a:t>Дхарма расширяет сознание, </a:t>
            </a:r>
            <a:r>
              <a:rPr lang="ru-RU" dirty="0" err="1">
                <a:solidFill>
                  <a:srgbClr val="5F6065"/>
                </a:solidFill>
              </a:rPr>
              <a:t>адхарма</a:t>
            </a:r>
            <a:r>
              <a:rPr lang="ru-RU" dirty="0">
                <a:solidFill>
                  <a:srgbClr val="5F6065"/>
                </a:solidFill>
              </a:rPr>
              <a:t> – сужает, но они не дают освобождения</a:t>
            </a: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06" y="3445697"/>
            <a:ext cx="15569571" cy="93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02955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27200" y="1187680"/>
            <a:ext cx="20929600" cy="3225356"/>
          </a:xfrm>
        </p:spPr>
        <p:txBody>
          <a:bodyPr/>
          <a:lstStyle/>
          <a:p>
            <a:r>
              <a:rPr lang="ru-RU" sz="8800" dirty="0" smtClean="0">
                <a:solidFill>
                  <a:srgbClr val="5F6065"/>
                </a:solidFill>
              </a:rPr>
              <a:t>Факторы (</a:t>
            </a:r>
            <a:r>
              <a:rPr lang="ru-RU" sz="8800" dirty="0" err="1" smtClean="0">
                <a:solidFill>
                  <a:srgbClr val="5F6065"/>
                </a:solidFill>
              </a:rPr>
              <a:t>доши</a:t>
            </a:r>
            <a:r>
              <a:rPr lang="ru-RU" sz="8800" dirty="0" smtClean="0">
                <a:solidFill>
                  <a:srgbClr val="5F6065"/>
                </a:solidFill>
              </a:rPr>
              <a:t>), </a:t>
            </a:r>
            <a:r>
              <a:rPr lang="ru-RU" sz="8800" dirty="0">
                <a:solidFill>
                  <a:srgbClr val="5F6065"/>
                </a:solidFill>
              </a:rPr>
              <a:t>нарушающие </a:t>
            </a:r>
            <a:r>
              <a:rPr lang="ru-RU" sz="8800" dirty="0" smtClean="0">
                <a:solidFill>
                  <a:srgbClr val="5F6065"/>
                </a:solidFill>
              </a:rPr>
              <a:t/>
            </a:r>
            <a:br>
              <a:rPr lang="ru-RU" sz="8800" dirty="0" smtClean="0">
                <a:solidFill>
                  <a:srgbClr val="5F6065"/>
                </a:solidFill>
              </a:rPr>
            </a:br>
            <a:r>
              <a:rPr lang="ru-RU" sz="8800" dirty="0" smtClean="0">
                <a:solidFill>
                  <a:srgbClr val="5F6065"/>
                </a:solidFill>
              </a:rPr>
              <a:t>равновесие ума</a:t>
            </a:r>
            <a:endParaRPr lang="ru-RU" dirty="0">
              <a:solidFill>
                <a:srgbClr val="5F606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38208" y="6178928"/>
            <a:ext cx="5371869" cy="5148228"/>
            <a:chOff x="144" y="2496"/>
            <a:chExt cx="1518" cy="1518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44" y="2496"/>
              <a:ext cx="1518" cy="15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IN" altLang="ru-RU" sz="1050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86" y="2630"/>
              <a:ext cx="1246" cy="1252"/>
            </a:xfrm>
            <a:prstGeom prst="ellipse">
              <a:avLst/>
            </a:prstGeom>
            <a:solidFill>
              <a:srgbClr val="DF28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IN" altLang="ru-RU" sz="105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21" y="2769"/>
              <a:ext cx="961" cy="961"/>
            </a:xfrm>
            <a:prstGeom prst="ellipse">
              <a:avLst/>
            </a:prstGeom>
            <a:solidFill>
              <a:srgbClr val="EEFDA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IN" altLang="ru-RU" sz="1050"/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9143052" y="6178928"/>
            <a:ext cx="5371869" cy="5148228"/>
            <a:chOff x="2064" y="2496"/>
            <a:chExt cx="1518" cy="1518"/>
          </a:xfrm>
        </p:grpSpPr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064" y="2496"/>
              <a:ext cx="1518" cy="15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IN" altLang="ru-RU" sz="1050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2197" y="2630"/>
              <a:ext cx="1246" cy="1252"/>
            </a:xfrm>
            <a:prstGeom prst="ellipse">
              <a:avLst/>
            </a:prstGeom>
            <a:solidFill>
              <a:srgbClr val="DF28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IN" altLang="ru-RU" sz="1050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2669" y="3097"/>
              <a:ext cx="304" cy="304"/>
            </a:xfrm>
            <a:prstGeom prst="ellipse">
              <a:avLst/>
            </a:prstGeom>
            <a:solidFill>
              <a:srgbClr val="EEFDA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IN" altLang="ru-RU" sz="1050"/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15865887" y="6177278"/>
            <a:ext cx="5371869" cy="5148228"/>
            <a:chOff x="4032" y="2448"/>
            <a:chExt cx="1518" cy="1518"/>
          </a:xfrm>
        </p:grpSpPr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4032" y="2448"/>
              <a:ext cx="1518" cy="15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IN" altLang="ru-RU" sz="1050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4502" y="2911"/>
              <a:ext cx="570" cy="574"/>
            </a:xfrm>
            <a:prstGeom prst="ellipse">
              <a:avLst/>
            </a:prstGeom>
            <a:solidFill>
              <a:srgbClr val="DF28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IN" altLang="ru-RU" sz="1050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4638" y="3039"/>
              <a:ext cx="304" cy="304"/>
            </a:xfrm>
            <a:prstGeom prst="ellipse">
              <a:avLst/>
            </a:prstGeom>
            <a:solidFill>
              <a:srgbClr val="EEFDA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IN" altLang="ru-RU" sz="1050"/>
            </a:p>
          </p:txBody>
        </p:sp>
      </p:grp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371946" y="8484951"/>
            <a:ext cx="19194344" cy="227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sz="1800" b="1"/>
          </a:p>
        </p:txBody>
      </p:sp>
      <p:sp>
        <p:nvSpPr>
          <p:cNvPr id="18" name="TextBox 17"/>
          <p:cNvSpPr txBox="1"/>
          <p:nvPr/>
        </p:nvSpPr>
        <p:spPr>
          <a:xfrm>
            <a:off x="1980373" y="11609469"/>
            <a:ext cx="6266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dirty="0" smtClean="0"/>
              <a:t>Ум в </a:t>
            </a:r>
            <a:r>
              <a:rPr lang="ru-RU" altLang="ru-RU" sz="3600" b="1" dirty="0" err="1" smtClean="0"/>
              <a:t>саттве</a:t>
            </a:r>
            <a:r>
              <a:rPr lang="ru-RU" altLang="ru-RU" sz="3600" b="1" dirty="0" smtClean="0"/>
              <a:t>: </a:t>
            </a:r>
            <a:r>
              <a:rPr lang="ru-RU" altLang="ru-RU" sz="3600" b="1" dirty="0"/>
              <a:t>и</a:t>
            </a:r>
            <a:r>
              <a:rPr lang="ru-RU" altLang="ru-RU" sz="3600" b="1" dirty="0" smtClean="0"/>
              <a:t>сполнен счастья и знания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8633079" y="11619284"/>
            <a:ext cx="6368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dirty="0" smtClean="0"/>
              <a:t>Ум в </a:t>
            </a:r>
            <a:r>
              <a:rPr lang="ru-RU" altLang="ru-RU" sz="3600" b="1" dirty="0" err="1" smtClean="0"/>
              <a:t>раджасе</a:t>
            </a:r>
            <a:r>
              <a:rPr lang="ru-RU" altLang="ru-RU" sz="3600" b="1" dirty="0" smtClean="0"/>
              <a:t>: возбужденной, рассеянный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5439545" y="11614137"/>
            <a:ext cx="6244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dirty="0" smtClean="0"/>
              <a:t>Ум в </a:t>
            </a:r>
            <a:r>
              <a:rPr lang="ru-RU" altLang="ru-RU" sz="3600" b="1" dirty="0" err="1" smtClean="0"/>
              <a:t>тамасе</a:t>
            </a:r>
            <a:r>
              <a:rPr lang="ru-RU" altLang="ru-RU" sz="3600" b="1" dirty="0" smtClean="0"/>
              <a:t>: отупленный, замутненный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438208" y="3620511"/>
            <a:ext cx="18799548" cy="15850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ru-RU" sz="4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venir Next Medium"/>
              </a:rPr>
              <a:t>Саттва</a:t>
            </a:r>
            <a:r>
              <a:rPr kumimoji="0" lang="ru-RU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venir Next Medium"/>
              </a:rPr>
              <a:t> – </a:t>
            </a:r>
            <a:r>
              <a:rPr lang="ru-RU" sz="4400" dirty="0" smtClean="0"/>
              <a:t>нормальное </a:t>
            </a:r>
            <a:r>
              <a:rPr lang="ru-RU" sz="4400" dirty="0"/>
              <a:t>состояние </a:t>
            </a:r>
            <a:r>
              <a:rPr lang="ru-RU" sz="4400" dirty="0" smtClean="0"/>
              <a:t>ума. </a:t>
            </a:r>
            <a:r>
              <a:rPr lang="ru-RU" sz="4400" dirty="0" err="1" smtClean="0"/>
              <a:t>Раджас</a:t>
            </a:r>
            <a:r>
              <a:rPr lang="ru-RU" sz="4400" dirty="0" smtClean="0"/>
              <a:t> </a:t>
            </a:r>
            <a:r>
              <a:rPr lang="ru-RU" sz="4400" dirty="0"/>
              <a:t>и </a:t>
            </a:r>
            <a:r>
              <a:rPr lang="ru-RU" sz="4400" dirty="0" err="1"/>
              <a:t>тамас</a:t>
            </a:r>
            <a:r>
              <a:rPr lang="ru-RU" sz="4400" dirty="0"/>
              <a:t> – две </a:t>
            </a:r>
            <a:r>
              <a:rPr lang="ru-RU" sz="4400" dirty="0" err="1"/>
              <a:t>доши</a:t>
            </a:r>
            <a:r>
              <a:rPr lang="ru-RU" sz="4400" dirty="0"/>
              <a:t> </a:t>
            </a:r>
            <a:r>
              <a:rPr lang="ru-RU" sz="4400" dirty="0" smtClean="0"/>
              <a:t>ума: </a:t>
            </a:r>
          </a:p>
          <a:p>
            <a:r>
              <a:rPr lang="ru-RU" sz="4400" dirty="0" smtClean="0"/>
              <a:t>«</a:t>
            </a:r>
            <a:r>
              <a:rPr lang="ru-RU" sz="4400" dirty="0"/>
              <a:t>саттвичное состояние ума покрыто </a:t>
            </a:r>
            <a:r>
              <a:rPr lang="ru-RU" sz="4400" dirty="0" err="1"/>
              <a:t>раджасом</a:t>
            </a:r>
            <a:r>
              <a:rPr lang="ru-RU" sz="4400" dirty="0"/>
              <a:t> и </a:t>
            </a:r>
            <a:r>
              <a:rPr lang="ru-RU" sz="4400" dirty="0" err="1"/>
              <a:t>тамасом</a:t>
            </a:r>
            <a:r>
              <a:rPr lang="ru-RU" sz="4400" dirty="0" smtClean="0"/>
              <a:t>»</a:t>
            </a:r>
            <a:r>
              <a:rPr lang="ru-RU" sz="4400" dirty="0"/>
              <a:t>.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46307690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347004" y="192095"/>
            <a:ext cx="1678067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6000" dirty="0"/>
              <a:t>Эволюция человеческого ума и интеллекта</a:t>
            </a:r>
            <a:endParaRPr kumimoji="0" lang="ru-RU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venir Next Medium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45251" y="0"/>
            <a:ext cx="19015032" cy="13716000"/>
            <a:chOff x="-439" y="96"/>
            <a:chExt cx="6103" cy="4080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-265" y="96"/>
              <a:ext cx="2592" cy="4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3120" y="96"/>
              <a:ext cx="2544" cy="4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688" y="41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146" y="3888"/>
              <a:ext cx="1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011" y="3664"/>
              <a:ext cx="14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867" y="3432"/>
              <a:ext cx="17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712" y="3216"/>
              <a:ext cx="2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-439" y="2976"/>
              <a:ext cx="43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426" y="2746"/>
              <a:ext cx="25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67" y="2524"/>
              <a:ext cx="28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137" y="2294"/>
              <a:ext cx="3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-439" y="2064"/>
              <a:ext cx="485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825" y="1834"/>
              <a:ext cx="37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720" y="1622"/>
              <a:ext cx="3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556" y="1392"/>
              <a:ext cx="42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408" y="1152"/>
              <a:ext cx="4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69" y="912"/>
              <a:ext cx="4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87" y="672"/>
              <a:ext cx="5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050"/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8357900" y="139398"/>
            <a:ext cx="13340786" cy="13522561"/>
          </a:xfrm>
          <a:prstGeom prst="rect">
            <a:avLst/>
          </a:prstGeom>
        </p:spPr>
        <p:txBody>
          <a:bodyPr/>
          <a:lstStyle/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endParaRPr lang="en-US" sz="4400" b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брахма</a:t>
            </a:r>
            <a:r>
              <a:rPr lang="ru-RU" sz="3200" b="1" dirty="0" err="1">
                <a:latin typeface="+mn-lt"/>
                <a:cs typeface="Arial" charset="0"/>
              </a:rPr>
              <a:t>-</a:t>
            </a:r>
            <a:r>
              <a:rPr lang="ru-RU" sz="3200" b="1" dirty="0" err="1" smtClean="0">
                <a:latin typeface="+mn-lt"/>
                <a:cs typeface="Arial" charset="0"/>
              </a:rPr>
              <a:t>кайа</a:t>
            </a:r>
            <a:r>
              <a:rPr lang="ru-RU" sz="3200" b="1" dirty="0">
                <a:latin typeface="+mn-lt"/>
                <a:cs typeface="Arial" charset="0"/>
              </a:rPr>
              <a:t>	</a:t>
            </a:r>
            <a:r>
              <a:rPr lang="ru-RU" sz="3200" b="1" dirty="0" smtClean="0">
                <a:latin typeface="+mn-lt"/>
                <a:cs typeface="Arial" charset="0"/>
              </a:rPr>
              <a:t>			  </a:t>
            </a:r>
            <a:r>
              <a:rPr lang="ru-RU" sz="3200" b="1" i="1" dirty="0" smtClean="0">
                <a:latin typeface="+mn-lt"/>
                <a:cs typeface="Arial" charset="0"/>
              </a:rPr>
              <a:t>отрешенный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махендра-кайа</a:t>
            </a:r>
            <a:r>
              <a:rPr lang="ru-RU" sz="3200" b="1" dirty="0">
                <a:latin typeface="+mn-lt"/>
                <a:cs typeface="Arial" charset="0"/>
              </a:rPr>
              <a:t>	</a:t>
            </a:r>
            <a:r>
              <a:rPr lang="ru-RU" sz="3200" b="1" dirty="0" smtClean="0">
                <a:latin typeface="+mn-lt"/>
                <a:cs typeface="Arial" charset="0"/>
              </a:rPr>
              <a:t>	   </a:t>
            </a:r>
            <a:r>
              <a:rPr lang="ru-RU" sz="3200" b="1" i="1" dirty="0" smtClean="0">
                <a:latin typeface="+mn-lt"/>
                <a:cs typeface="Arial" charset="0"/>
              </a:rPr>
              <a:t>удовлетворенный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варуна-кайа</a:t>
            </a:r>
            <a:r>
              <a:rPr lang="ru-RU" sz="3200" b="1" dirty="0" smtClean="0">
                <a:latin typeface="+mn-lt"/>
                <a:cs typeface="Arial" charset="0"/>
              </a:rPr>
              <a:t>			</a:t>
            </a:r>
            <a:r>
              <a:rPr lang="ru-RU" sz="3200" b="1" dirty="0">
                <a:latin typeface="+mn-lt"/>
                <a:cs typeface="Arial" charset="0"/>
              </a:rPr>
              <a:t>	</a:t>
            </a:r>
            <a:r>
              <a:rPr lang="ru-RU" sz="3200" b="1" dirty="0" smtClean="0">
                <a:latin typeface="+mn-lt"/>
                <a:cs typeface="Arial" charset="0"/>
              </a:rPr>
              <a:t>   </a:t>
            </a:r>
            <a:r>
              <a:rPr lang="ru-RU" sz="3200" b="1" i="1" dirty="0" smtClean="0">
                <a:latin typeface="+mn-lt"/>
                <a:cs typeface="Arial" charset="0"/>
              </a:rPr>
              <a:t>социальный</a:t>
            </a:r>
            <a:endParaRPr lang="en-US" sz="3200" b="1" i="1" dirty="0" smtClean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кувера-кайа</a:t>
            </a:r>
            <a:r>
              <a:rPr lang="en-US" sz="3200" b="1" dirty="0" smtClean="0">
                <a:latin typeface="+mn-lt"/>
                <a:cs typeface="Arial" charset="0"/>
              </a:rPr>
              <a:t>	</a:t>
            </a:r>
            <a:r>
              <a:rPr lang="ru-RU" sz="3200" b="1" dirty="0">
                <a:latin typeface="+mn-lt"/>
                <a:cs typeface="Arial" charset="0"/>
              </a:rPr>
              <a:t>	 </a:t>
            </a:r>
            <a:r>
              <a:rPr lang="ru-RU" sz="3200" b="1" dirty="0" smtClean="0">
                <a:latin typeface="+mn-lt"/>
                <a:cs typeface="Arial" charset="0"/>
              </a:rPr>
              <a:t>     </a:t>
            </a:r>
            <a:r>
              <a:rPr lang="ru-RU" sz="3200" b="1" i="1" dirty="0" smtClean="0">
                <a:latin typeface="+mn-lt"/>
                <a:cs typeface="Arial" charset="0"/>
              </a:rPr>
              <a:t>энергетический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гандхарва-кайа</a:t>
            </a:r>
            <a:r>
              <a:rPr lang="ru-RU" sz="3200" b="1" dirty="0" smtClean="0">
                <a:latin typeface="+mn-lt"/>
                <a:cs typeface="Arial" charset="0"/>
              </a:rPr>
              <a:t>		</a:t>
            </a:r>
            <a:r>
              <a:rPr lang="ru-RU" sz="3200" b="1" i="1" dirty="0" smtClean="0">
                <a:latin typeface="+mn-lt"/>
                <a:cs typeface="Arial" charset="0"/>
              </a:rPr>
              <a:t>гармоничный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йамйа-кайа</a:t>
            </a:r>
            <a:r>
              <a:rPr lang="ru-RU" sz="3200" b="1" dirty="0">
                <a:latin typeface="+mn-lt"/>
                <a:cs typeface="Arial" charset="0"/>
              </a:rPr>
              <a:t>	</a:t>
            </a:r>
            <a:r>
              <a:rPr lang="ru-RU" sz="3200" b="1" dirty="0" smtClean="0">
                <a:latin typeface="+mn-lt"/>
                <a:cs typeface="Arial" charset="0"/>
              </a:rPr>
              <a:t>	</a:t>
            </a:r>
            <a:r>
              <a:rPr lang="ru-RU" sz="3200" b="1" dirty="0">
                <a:latin typeface="+mn-lt"/>
                <a:cs typeface="Arial" charset="0"/>
              </a:rPr>
              <a:t>	 </a:t>
            </a:r>
            <a:r>
              <a:rPr lang="ru-RU" sz="3200" b="1" dirty="0" smtClean="0">
                <a:latin typeface="+mn-lt"/>
                <a:cs typeface="Arial" charset="0"/>
              </a:rPr>
              <a:t>    </a:t>
            </a:r>
            <a:r>
              <a:rPr lang="ru-RU" sz="3200" b="1" i="1" dirty="0" smtClean="0">
                <a:latin typeface="+mn-lt"/>
                <a:cs typeface="Arial" charset="0"/>
              </a:rPr>
              <a:t>щедрый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риши-кайа</a:t>
            </a:r>
            <a:r>
              <a:rPr lang="ru-RU" sz="3200" b="1" dirty="0">
                <a:latin typeface="+mn-lt"/>
                <a:cs typeface="Arial" charset="0"/>
              </a:rPr>
              <a:t>	</a:t>
            </a:r>
            <a:r>
              <a:rPr lang="ru-RU" sz="3200" b="1" dirty="0" smtClean="0">
                <a:latin typeface="+mn-lt"/>
                <a:cs typeface="Arial" charset="0"/>
              </a:rPr>
              <a:t>	  </a:t>
            </a:r>
            <a:r>
              <a:rPr lang="ru-RU" sz="3200" b="1" i="1" dirty="0" smtClean="0">
                <a:latin typeface="+mn-lt"/>
                <a:cs typeface="Arial" charset="0"/>
              </a:rPr>
              <a:t>творческий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smtClean="0">
                <a:latin typeface="+mn-lt"/>
                <a:cs typeface="Arial" charset="0"/>
              </a:rPr>
              <a:t>асура-</a:t>
            </a:r>
            <a:r>
              <a:rPr lang="ru-RU" sz="3200" b="1" dirty="0" err="1" smtClean="0">
                <a:latin typeface="+mn-lt"/>
                <a:cs typeface="Arial" charset="0"/>
              </a:rPr>
              <a:t>кайа</a:t>
            </a:r>
            <a:r>
              <a:rPr lang="ru-RU" sz="3200" b="1" dirty="0">
                <a:latin typeface="+mn-lt"/>
                <a:cs typeface="Arial" charset="0"/>
              </a:rPr>
              <a:t>	</a:t>
            </a:r>
            <a:r>
              <a:rPr lang="ru-RU" sz="3200" b="1" dirty="0" smtClean="0">
                <a:latin typeface="+mn-lt"/>
                <a:cs typeface="Arial" charset="0"/>
              </a:rPr>
              <a:t>				  </a:t>
            </a:r>
            <a:r>
              <a:rPr lang="ru-RU" sz="3200" b="1" dirty="0">
                <a:latin typeface="+mn-lt"/>
                <a:cs typeface="Arial" charset="0"/>
              </a:rPr>
              <a:t> </a:t>
            </a:r>
            <a:r>
              <a:rPr lang="ru-RU" sz="3200" b="1" i="1" dirty="0" smtClean="0">
                <a:latin typeface="+mn-lt"/>
                <a:cs typeface="Arial" charset="0"/>
              </a:rPr>
              <a:t>роскошный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сарпа-кайа</a:t>
            </a:r>
            <a:r>
              <a:rPr lang="ru-RU" sz="3200" b="1" dirty="0">
                <a:latin typeface="+mn-lt"/>
                <a:cs typeface="Arial" charset="0"/>
              </a:rPr>
              <a:t>	</a:t>
            </a:r>
            <a:r>
              <a:rPr lang="ru-RU" sz="3200" b="1" dirty="0" smtClean="0">
                <a:latin typeface="+mn-lt"/>
                <a:cs typeface="Arial" charset="0"/>
              </a:rPr>
              <a:t>			</a:t>
            </a:r>
            <a:r>
              <a:rPr lang="ru-RU" sz="3200" b="1" dirty="0">
                <a:latin typeface="+mn-lt"/>
                <a:cs typeface="Arial" charset="0"/>
              </a:rPr>
              <a:t>	</a:t>
            </a:r>
            <a:r>
              <a:rPr lang="ru-RU" sz="3200" b="1" i="1" dirty="0" smtClean="0">
                <a:latin typeface="+mn-lt"/>
                <a:cs typeface="Arial" charset="0"/>
              </a:rPr>
              <a:t>змееподобный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шакуна-кайа</a:t>
            </a:r>
            <a:r>
              <a:rPr lang="ru-RU" sz="3200" b="1" dirty="0" smtClean="0">
                <a:latin typeface="+mn-lt"/>
                <a:cs typeface="Arial" charset="0"/>
              </a:rPr>
              <a:t>			   </a:t>
            </a:r>
            <a:r>
              <a:rPr lang="ru-RU" sz="3200" b="1" i="1" dirty="0" smtClean="0">
                <a:latin typeface="+mn-lt"/>
                <a:cs typeface="Arial" charset="0"/>
              </a:rPr>
              <a:t>самовлюбленный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ракшаса-кайа</a:t>
            </a:r>
            <a:r>
              <a:rPr lang="ru-RU" sz="3200" b="1" dirty="0" smtClean="0">
                <a:latin typeface="+mn-lt"/>
                <a:cs typeface="Arial" charset="0"/>
              </a:rPr>
              <a:t>			</a:t>
            </a:r>
            <a:r>
              <a:rPr lang="ru-RU" sz="3200" b="1" i="1" dirty="0" smtClean="0">
                <a:latin typeface="+mn-lt"/>
                <a:cs typeface="Arial" charset="0"/>
              </a:rPr>
              <a:t>эгоистичный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пайшача-кайа</a:t>
            </a:r>
            <a:r>
              <a:rPr lang="ru-RU" sz="3200" b="1" dirty="0" smtClean="0">
                <a:latin typeface="+mn-lt"/>
                <a:cs typeface="Arial" charset="0"/>
              </a:rPr>
              <a:t>		   </a:t>
            </a:r>
            <a:r>
              <a:rPr lang="ru-RU" sz="3200" b="1" i="1" dirty="0" smtClean="0">
                <a:latin typeface="+mn-lt"/>
                <a:cs typeface="Arial" charset="0"/>
              </a:rPr>
              <a:t>проворный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прета-кайа</a:t>
            </a:r>
            <a:r>
              <a:rPr lang="ru-RU" sz="3200" b="1" dirty="0" smtClean="0">
                <a:latin typeface="+mn-lt"/>
                <a:cs typeface="Arial" charset="0"/>
              </a:rPr>
              <a:t>			</a:t>
            </a:r>
            <a:r>
              <a:rPr lang="ru-RU" sz="3200" b="1" i="1" dirty="0" smtClean="0">
                <a:latin typeface="+mn-lt"/>
                <a:cs typeface="Arial" charset="0"/>
              </a:rPr>
              <a:t>нечистый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пашавйа-кайа</a:t>
            </a:r>
            <a:r>
              <a:rPr lang="ru-RU" sz="3200" b="1" dirty="0">
                <a:latin typeface="+mn-lt"/>
                <a:cs typeface="Arial" charset="0"/>
              </a:rPr>
              <a:t>	</a:t>
            </a:r>
            <a:r>
              <a:rPr lang="ru-RU" sz="3200" b="1" dirty="0" smtClean="0">
                <a:latin typeface="+mn-lt"/>
                <a:cs typeface="Arial" charset="0"/>
              </a:rPr>
              <a:t>  </a:t>
            </a:r>
            <a:r>
              <a:rPr lang="ru-RU" sz="3200" b="1" i="1" dirty="0" smtClean="0">
                <a:latin typeface="+mn-lt"/>
                <a:cs typeface="Arial" charset="0"/>
              </a:rPr>
              <a:t>звероподобный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err="1" smtClean="0">
                <a:latin typeface="+mn-lt"/>
                <a:cs typeface="Arial" charset="0"/>
              </a:rPr>
              <a:t>матсйа-кайа</a:t>
            </a:r>
            <a:r>
              <a:rPr lang="en-US" sz="3200" b="1" dirty="0">
                <a:latin typeface="+mn-lt"/>
                <a:cs typeface="Arial" charset="0"/>
              </a:rPr>
              <a:t>	</a:t>
            </a:r>
            <a:r>
              <a:rPr lang="ru-RU" sz="3200" b="1" dirty="0" smtClean="0">
                <a:latin typeface="+mn-lt"/>
                <a:cs typeface="Arial" charset="0"/>
              </a:rPr>
              <a:t>     </a:t>
            </a:r>
            <a:r>
              <a:rPr lang="ru-RU" sz="3200" b="1" i="1" dirty="0" smtClean="0">
                <a:latin typeface="+mn-lt"/>
                <a:cs typeface="Arial" charset="0"/>
              </a:rPr>
              <a:t>рыбоподобный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Arial" charset="0"/>
              </a:rPr>
              <a:t>				</a:t>
            </a:r>
            <a:r>
              <a:rPr lang="ru-RU" sz="3200" b="1" dirty="0" smtClean="0">
                <a:latin typeface="+mn-lt"/>
                <a:cs typeface="Arial" charset="0"/>
              </a:rPr>
              <a:t>тару-</a:t>
            </a:r>
            <a:r>
              <a:rPr lang="ru-RU" sz="3200" b="1" dirty="0" err="1" smtClean="0">
                <a:latin typeface="+mn-lt"/>
                <a:cs typeface="Arial" charset="0"/>
              </a:rPr>
              <a:t>кайа</a:t>
            </a:r>
            <a:r>
              <a:rPr lang="ru-RU" sz="3200" b="1" dirty="0">
                <a:latin typeface="+mn-lt"/>
                <a:cs typeface="Arial" charset="0"/>
              </a:rPr>
              <a:t> </a:t>
            </a:r>
            <a:r>
              <a:rPr lang="ru-RU" sz="3200" b="1" dirty="0" smtClean="0">
                <a:latin typeface="+mn-lt"/>
                <a:cs typeface="Arial" charset="0"/>
              </a:rPr>
              <a:t>     </a:t>
            </a:r>
            <a:r>
              <a:rPr lang="ru-RU" sz="3200" b="1" i="1" dirty="0" smtClean="0">
                <a:latin typeface="+mn-lt"/>
                <a:cs typeface="Arial" charset="0"/>
              </a:rPr>
              <a:t>древоподобный</a:t>
            </a:r>
            <a:endParaRPr lang="en-US" sz="3200" b="1" i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endParaRPr lang="en-US" sz="3200" b="1" dirty="0">
              <a:latin typeface="+mn-lt"/>
              <a:cs typeface="Arial" charset="0"/>
            </a:endParaRPr>
          </a:p>
          <a:p>
            <a:pPr marL="257175" indent="-257175" algn="l">
              <a:lnSpc>
                <a:spcPct val="140000"/>
              </a:lnSpc>
              <a:spcBef>
                <a:spcPct val="20000"/>
              </a:spcBef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56506" y="1594177"/>
            <a:ext cx="10259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lvl="0"/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945251" y="9844002"/>
            <a:ext cx="5426875" cy="13319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altLang="ru-RU" sz="4000" b="1" dirty="0" err="1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тамасе</a:t>
            </a:r>
            <a:endParaRPr lang="en-US" altLang="ru-RU" sz="4000" b="1" dirty="0">
              <a:solidFill>
                <a:srgbClr val="40404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945251" y="6805093"/>
            <a:ext cx="5426875" cy="13319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altLang="ru-RU" sz="4000" b="1" dirty="0" err="1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раджасе</a:t>
            </a:r>
            <a:endParaRPr lang="en-US" altLang="ru-RU" sz="4000" b="1" dirty="0">
              <a:solidFill>
                <a:srgbClr val="C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972273" y="3446115"/>
            <a:ext cx="4011168" cy="13319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chemeClr val="accent5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altLang="ru-RU" sz="4000" b="1" dirty="0" err="1" smtClean="0">
                <a:solidFill>
                  <a:schemeClr val="accent5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саттве</a:t>
            </a:r>
            <a:endParaRPr lang="en-US" altLang="ru-RU" sz="4000" b="1" dirty="0">
              <a:solidFill>
                <a:schemeClr val="accent5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163994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00FF"/>
                </a:solidFill>
              </a:rPr>
              <a:t>Гьяна</a:t>
            </a:r>
            <a:r>
              <a:rPr lang="ru-RU" dirty="0" smtClean="0">
                <a:solidFill>
                  <a:srgbClr val="0000FF"/>
                </a:solidFill>
              </a:rPr>
              <a:t>-йога и </a:t>
            </a:r>
            <a:r>
              <a:rPr lang="ru-RU" dirty="0" err="1" smtClean="0">
                <a:solidFill>
                  <a:srgbClr val="0000FF"/>
                </a:solidFill>
              </a:rPr>
              <a:t>аштанга</a:t>
            </a:r>
            <a:r>
              <a:rPr lang="ru-RU" dirty="0" smtClean="0">
                <a:solidFill>
                  <a:srgbClr val="0000FF"/>
                </a:solidFill>
              </a:rPr>
              <a:t>-йога дают освобождение, только если в практике есть </a:t>
            </a:r>
            <a:r>
              <a:rPr lang="ru-RU" dirty="0">
                <a:solidFill>
                  <a:srgbClr val="0000FF"/>
                </a:solidFill>
              </a:rPr>
              <a:t>э</a:t>
            </a:r>
            <a:r>
              <a:rPr lang="ru-RU" dirty="0" smtClean="0">
                <a:solidFill>
                  <a:srgbClr val="0000FF"/>
                </a:solidFill>
              </a:rPr>
              <a:t>лемент </a:t>
            </a:r>
            <a:r>
              <a:rPr lang="ru-RU" dirty="0" err="1" smtClean="0">
                <a:solidFill>
                  <a:srgbClr val="0000FF"/>
                </a:solidFill>
              </a:rPr>
              <a:t>бхакти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7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40" y="0"/>
            <a:ext cx="1006102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4714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0EBE0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876</Words>
  <Application>Microsoft Macintosh PowerPoint</Application>
  <PresentationFormat>Другой</PresentationFormat>
  <Paragraphs>127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26_FeatureStory</vt:lpstr>
      <vt:lpstr>Даша-мула-таттва, стих 7</vt:lpstr>
      <vt:lpstr>Маха-карма-алана – капкан маха-кармы</vt:lpstr>
      <vt:lpstr>Ловушка кармы: карма порождает новую карму, как семя порождает новые семена</vt:lpstr>
      <vt:lpstr>Презентация PowerPoint</vt:lpstr>
      <vt:lpstr>Дхарма расширяет сознание, адхарма – сужает, но они не дают освобождения</vt:lpstr>
      <vt:lpstr>Факторы (доши), нарушающие  равновесие ума</vt:lpstr>
      <vt:lpstr>Презентация PowerPoint</vt:lpstr>
      <vt:lpstr>Гьяна-йога и аштанга-йога дают освобождение, только если в практике есть элемент бхакти</vt:lpstr>
      <vt:lpstr>Презентация PowerPoint</vt:lpstr>
      <vt:lpstr>Метод йоги</vt:lpstr>
      <vt:lpstr>Презентация PowerPoint</vt:lpstr>
      <vt:lpstr>Рабство души иллюзорно</vt:lpstr>
      <vt:lpstr>Майя, к счастью, не стала нашей сварупой</vt:lpstr>
      <vt:lpstr>Рабство души иллюзорно</vt:lpstr>
      <vt:lpstr>«Таково могущество майи – энергии Самого Господа. Она действует вопреки логике, делая самовластную и свободную душу нищей и порабощая ее». Перевод Дживы Госвами, ШБ 3.7.9  </vt:lpstr>
      <vt:lpstr>Как происходит освобождение из тисков майи?</vt:lpstr>
      <vt:lpstr>Определение освобождения по «Бхагаватам»</vt:lpstr>
      <vt:lpstr> yadā bhrāmaṁ bhrāmaṁ hari-rasa-galad-vaiṣṇava-janaṁ kadācit saṁpaśyan tad-anugamane syād ruci-yutaḥ tadā kṛṣṇāvṛttyā tyajati śanakair māyika-daśāṁ svarūpaṁ vibhrāṇo vimala-rasa-bhogaṁ sa kurute Daśa-mūla, 7  Если во время своих скитаний по материальному миру в телах высших и низших форм жизни дживе посчастливится лицезреть вайшнава, погружённого в поток расы Шри-Хари-бхакти, в сердце такой дживы пробуждается вкус к следованию вайшнавскому образу жизни. Повторяя Шри-Кришна-наму она постепенно освобождается от своей обусловленности. Шаг за шагом она постепенно обретает свою изначальную чинмайа-сварупу (трансцендентную форму) и квалификацию для того, чтобы почувствовать вкус чистой и духовной расы непосредственного служения Шри Кришне. </vt:lpstr>
      <vt:lpstr>Презентация PowerPoint</vt:lpstr>
      <vt:lpstr>Презентация PowerPoint</vt:lpstr>
      <vt:lpstr>Презентация PowerPoint</vt:lpstr>
      <vt:lpstr>Презентация PowerPoint</vt:lpstr>
      <vt:lpstr>hari-rasa-galad-vaiṣṇava-janaṁ kadācit saṁpaśyan  Хари-раса-галад –  непрерывный поток Хари-расы.  (галад – текущий, струящийся)</vt:lpstr>
      <vt:lpstr>Презентация PowerPoint</vt:lpstr>
      <vt:lpstr>Восемь признаков особождённой души</vt:lpstr>
      <vt:lpstr>Презентация PowerPoint</vt:lpstr>
      <vt:lpstr>Презентация PowerPoint</vt:lpstr>
      <vt:lpstr>tad-anugamane syād ruci-yutaḥ</vt:lpstr>
      <vt:lpstr>Презентация PowerPoint</vt:lpstr>
      <vt:lpstr>Презентация PowerPoint</vt:lpstr>
      <vt:lpstr>tyajati śanakair māyika-daśāṁ  Постепенное освобождение из рабства майи </vt:lpstr>
      <vt:lpstr>svarūpaṁ vibhrāṇo vimala-rasa-bhogaṁ sa kurute</vt:lpstr>
      <vt:lpstr>Презентация PowerPoint</vt:lpstr>
      <vt:lpstr>Садху-санга – короткий путь к освобождению  тадж-джошанад ашв апаварга-вартмани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Даша-мула-таттва, стих 6</dc:title>
  <cp:lastModifiedBy>Vrajarenu Dasa</cp:lastModifiedBy>
  <cp:revision>5</cp:revision>
  <dcterms:modified xsi:type="dcterms:W3CDTF">2021-03-01T13:17:47Z</dcterms:modified>
</cp:coreProperties>
</file>