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59" r:id="rId6"/>
    <p:sldId id="323" r:id="rId7"/>
    <p:sldId id="273" r:id="rId8"/>
    <p:sldId id="324" r:id="rId9"/>
    <p:sldId id="326" r:id="rId10"/>
    <p:sldId id="327" r:id="rId11"/>
    <p:sldId id="265" r:id="rId12"/>
    <p:sldId id="272" r:id="rId13"/>
    <p:sldId id="271" r:id="rId14"/>
    <p:sldId id="266" r:id="rId15"/>
    <p:sldId id="267" r:id="rId16"/>
    <p:sldId id="268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10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25400" cap="flat">
              <a:solidFill>
                <a:srgbClr val="4A4A4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4A4A4B"/>
      </a:tcTxStyle>
      <a:tcStyle>
        <a:tcBdr>
          <a:left>
            <a:ln w="12700" cap="flat">
              <a:solidFill>
                <a:srgbClr val="4A4A4B"/>
              </a:solidFill>
              <a:prstDash val="solid"/>
              <a:miter lim="400000"/>
            </a:ln>
          </a:left>
          <a:right>
            <a:ln w="12700" cap="flat">
              <a:solidFill>
                <a:srgbClr val="4A4A4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4A4A4B"/>
              </a:solidFill>
              <a:prstDash val="solid"/>
              <a:miter lim="400000"/>
            </a:ln>
          </a:bottom>
          <a:insideH>
            <a:ln w="12700" cap="flat">
              <a:solidFill>
                <a:srgbClr val="4A4A4B"/>
              </a:solidFill>
              <a:prstDash val="solid"/>
              <a:miter lim="400000"/>
            </a:ln>
          </a:insideH>
          <a:insideV>
            <a:ln w="12700" cap="flat">
              <a:solidFill>
                <a:srgbClr val="4A4A4B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0EBE0"/>
              </a:solidFill>
              <a:prstDash val="solid"/>
              <a:miter lim="400000"/>
            </a:ln>
          </a:insideV>
        </a:tcBdr>
        <a:fill>
          <a:solidFill>
            <a:srgbClr val="54BAE0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0EBE0"/>
              </a:solidFill>
              <a:prstDash val="solid"/>
              <a:miter lim="400000"/>
            </a:ln>
          </a:left>
          <a:right>
            <a:ln w="12700" cap="flat">
              <a:solidFill>
                <a:srgbClr val="F0EBE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420094"/>
                  <a:satOff val="-1465"/>
                  <a:lumOff val="-1913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rgbClr val="F0EBE0"/>
              </a:solidFill>
              <a:prstDash val="solid"/>
              <a:miter lim="400000"/>
            </a:ln>
          </a:insideH>
          <a:insideV>
            <a:ln w="12700" cap="flat">
              <a:solidFill>
                <a:srgbClr val="F0EBE0"/>
              </a:solidFill>
              <a:prstDash val="solid"/>
              <a:miter lim="400000"/>
            </a:ln>
          </a:insideV>
        </a:tcBdr>
        <a:fill>
          <a:solidFill>
            <a:srgbClr val="54BAE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wholeTbl>
    <a:band2H>
      <a:tcTxStyle/>
      <a:tcStyle>
        <a:tcBdr/>
        <a:fill>
          <a:solidFill>
            <a:srgbClr val="D9D5CA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C6DFB5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7A79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0EBE0"/>
          </a:solidFill>
        </a:fill>
      </a:tcStyle>
    </a:wholeTbl>
    <a:band2H>
      <a:tcTxStyle/>
      <a:tcStyle>
        <a:tcBdr/>
        <a:fill>
          <a:solidFill>
            <a:srgbClr val="E4E1D8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AD7D3"/>
          </a:solidFill>
        </a:fill>
      </a:tcStyle>
    </a:firstCol>
    <a:la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0EBE0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34388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FEBE1"/>
          </a:solidFill>
        </a:fill>
      </a:tcStyle>
    </a:wholeTbl>
    <a:band2H>
      <a:tcTxStyle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D0CCC4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5413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9D5CA"/>
          </a:solidFill>
        </a:fill>
      </a:tcStyle>
    </a:band2H>
    <a:firstCol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0CCC4"/>
          </a:solidFill>
        </a:fill>
      </a:tcStyle>
    </a:firstCol>
    <a:la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7B5B1"/>
          </a:solidFill>
        </a:fill>
      </a:tcStyle>
    </a:lastRow>
    <a:firstRow>
      <a:tcTxStyle b="on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7B5B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28" autoAdjust="0"/>
  </p:normalViewPr>
  <p:slideViewPr>
    <p:cSldViewPr snapToGrid="0" snapToObjects="1">
      <p:cViewPr varScale="1">
        <p:scale>
          <a:sx n="44" d="100"/>
          <a:sy n="44" d="100"/>
        </p:scale>
        <p:origin x="-312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96066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78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727200" y="1003300"/>
            <a:ext cx="20929600" cy="482600"/>
          </a:xfrm>
          <a:prstGeom prst="rect">
            <a:avLst/>
          </a:prstGeom>
        </p:spPr>
        <p:txBody>
          <a:bodyPr anchor="ctr"/>
          <a:lstStyle>
            <a:lvl1pPr defTabSz="685800">
              <a:lnSpc>
                <a:spcPct val="100000"/>
              </a:lnSpc>
              <a:defRPr sz="2000" b="1" cap="all" spc="0">
                <a:solidFill>
                  <a:srgbClr val="227AA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4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mage"/>
          <p:cNvSpPr>
            <a:spLocks noGrp="1"/>
          </p:cNvSpPr>
          <p:nvPr>
            <p:ph type="pic" idx="21"/>
          </p:nvPr>
        </p:nvSpPr>
        <p:spPr>
          <a:xfrm>
            <a:off x="1727200" y="-1422400"/>
            <a:ext cx="21310600" cy="1598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139465515_1890x1620.jpeg"/>
          <p:cNvSpPr>
            <a:spLocks noGrp="1"/>
          </p:cNvSpPr>
          <p:nvPr>
            <p:ph type="pic" idx="21"/>
          </p:nvPr>
        </p:nvSpPr>
        <p:spPr>
          <a:xfrm>
            <a:off x="-3352800" y="0"/>
            <a:ext cx="16002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665200" y="4394200"/>
            <a:ext cx="9271000" cy="2540000"/>
          </a:xfrm>
          <a:prstGeom prst="rect">
            <a:avLst/>
          </a:prstGeom>
        </p:spPr>
        <p:txBody>
          <a:bodyPr anchor="t"/>
          <a:lstStyle>
            <a:lvl1pPr algn="l">
              <a:defRPr sz="8000" spc="-80"/>
            </a:lvl1pPr>
          </a:lstStyle>
          <a:p>
            <a:r>
              <a:t>Slide Title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3665200" y="7010400"/>
            <a:ext cx="9271000" cy="2312637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</a:lvl1pPr>
            <a:lvl2pPr algn="l">
              <a:lnSpc>
                <a:spcPct val="80000"/>
              </a:lnSpc>
            </a:lvl2pPr>
            <a:lvl3pPr algn="l">
              <a:lnSpc>
                <a:spcPct val="80000"/>
              </a:lnSpc>
            </a:lvl3pPr>
            <a:lvl4pPr algn="l">
              <a:lnSpc>
                <a:spcPct val="80000"/>
              </a:lnSpc>
            </a:lvl4pPr>
            <a:lvl5pPr algn="l">
              <a:lnSpc>
                <a:spcPct val="80000"/>
              </a:lnSpc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9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665200" y="3746500"/>
            <a:ext cx="9271000" cy="482600"/>
          </a:xfrm>
          <a:prstGeom prst="rect">
            <a:avLst/>
          </a:prstGeom>
        </p:spPr>
        <p:txBody>
          <a:bodyPr anchor="ctr"/>
          <a:lstStyle>
            <a:lvl1pPr algn="l" defTabSz="685800">
              <a:lnSpc>
                <a:spcPct val="100000"/>
              </a:lnSpc>
              <a:defRPr sz="2000" b="1" cap="all" spc="0">
                <a:solidFill>
                  <a:srgbClr val="227AA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40" name="Line"/>
          <p:cNvSpPr/>
          <p:nvPr/>
        </p:nvSpPr>
        <p:spPr>
          <a:xfrm>
            <a:off x="13665200" y="3721100"/>
            <a:ext cx="9283700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41" name="Line"/>
          <p:cNvSpPr/>
          <p:nvPr/>
        </p:nvSpPr>
        <p:spPr>
          <a:xfrm>
            <a:off x="13665200" y="9525000"/>
            <a:ext cx="9283700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27200" y="4965700"/>
            <a:ext cx="20929600" cy="6165850"/>
          </a:xfrm>
          <a:prstGeom prst="rect">
            <a:avLst/>
          </a:prstGeom>
        </p:spPr>
        <p:txBody>
          <a:bodyPr numCol="2" spcCol="1046480"/>
          <a:lstStyle>
            <a:lvl1pPr marL="4826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652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478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304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4130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3665200" y="7635875"/>
            <a:ext cx="9271000" cy="4568825"/>
          </a:xfrm>
          <a:prstGeom prst="rect">
            <a:avLst/>
          </a:prstGeom>
        </p:spPr>
        <p:txBody>
          <a:bodyPr/>
          <a:lstStyle>
            <a:lvl1pPr marL="4826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9652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4478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9304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413000" indent="-482600" algn="l" defTabSz="12700">
              <a:lnSpc>
                <a:spcPct val="80000"/>
              </a:lnSpc>
              <a:spcBef>
                <a:spcPts val="2400"/>
              </a:spcBef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8" name="139465515_1890x1620.jpeg"/>
          <p:cNvSpPr>
            <a:spLocks noGrp="1"/>
          </p:cNvSpPr>
          <p:nvPr>
            <p:ph type="pic" idx="21"/>
          </p:nvPr>
        </p:nvSpPr>
        <p:spPr>
          <a:xfrm>
            <a:off x="-3352800" y="0"/>
            <a:ext cx="16002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665200" y="4394200"/>
            <a:ext cx="9271000" cy="2540000"/>
          </a:xfrm>
          <a:prstGeom prst="rect">
            <a:avLst/>
          </a:prstGeom>
        </p:spPr>
        <p:txBody>
          <a:bodyPr anchor="t"/>
          <a:lstStyle>
            <a:lvl1pPr algn="l">
              <a:defRPr sz="8000" spc="-80"/>
            </a:lvl1pPr>
          </a:lstStyle>
          <a:p>
            <a:r>
              <a:t>Slide Title</a:t>
            </a:r>
          </a:p>
        </p:txBody>
      </p:sp>
      <p:sp>
        <p:nvSpPr>
          <p:cNvPr id="70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665200" y="3740611"/>
            <a:ext cx="9271000" cy="482601"/>
          </a:xfrm>
          <a:prstGeom prst="rect">
            <a:avLst/>
          </a:prstGeom>
        </p:spPr>
        <p:txBody>
          <a:bodyPr anchor="ctr"/>
          <a:lstStyle>
            <a:lvl1pPr algn="l" defTabSz="685800">
              <a:lnSpc>
                <a:spcPct val="100000"/>
              </a:lnSpc>
              <a:defRPr sz="2000" b="1" cap="all" spc="0">
                <a:solidFill>
                  <a:srgbClr val="227AA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71" name="Line"/>
          <p:cNvSpPr/>
          <p:nvPr/>
        </p:nvSpPr>
        <p:spPr>
          <a:xfrm>
            <a:off x="13665200" y="3721100"/>
            <a:ext cx="9283700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72" name="Line"/>
          <p:cNvSpPr/>
          <p:nvPr/>
        </p:nvSpPr>
        <p:spPr>
          <a:xfrm>
            <a:off x="13665200" y="7010400"/>
            <a:ext cx="9283700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bg>
      <p:bgPr>
        <a:solidFill>
          <a:srgbClr val="227A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727200" y="5410200"/>
            <a:ext cx="20929600" cy="254000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t>Section Title</a:t>
            </a:r>
          </a:p>
        </p:txBody>
      </p:sp>
      <p:sp>
        <p:nvSpPr>
          <p:cNvPr id="81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82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EBE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727200" y="1739900"/>
            <a:ext cx="20929600" cy="3300115"/>
          </a:xfrm>
          <a:prstGeom prst="rect">
            <a:avLst/>
          </a:prstGeom>
        </p:spPr>
        <p:txBody>
          <a:bodyPr anchor="t"/>
          <a:lstStyle/>
          <a:p>
            <a:r>
              <a:t>Agenda Title</a:t>
            </a:r>
          </a:p>
        </p:txBody>
      </p:sp>
      <p:sp>
        <p:nvSpPr>
          <p:cNvPr id="10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27200" y="5043258"/>
            <a:ext cx="20929600" cy="6172201"/>
          </a:xfrm>
          <a:prstGeom prst="rect">
            <a:avLst/>
          </a:prstGeom>
        </p:spPr>
        <p:txBody>
          <a:bodyPr/>
          <a:lstStyle>
            <a:lvl1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algn="l" defTabSz="12700">
              <a:lnSpc>
                <a:spcPct val="100000"/>
              </a:lnSpc>
              <a:spcBef>
                <a:spcPts val="24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600" spc="0">
                <a:solidFill>
                  <a:srgbClr val="4A4A4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g Fact">
    <p:bg>
      <p:bgPr>
        <a:solidFill>
          <a:srgbClr val="227A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727200" y="8611966"/>
            <a:ext cx="20929600" cy="908813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defRPr>
                <a:solidFill>
                  <a:srgbClr val="F0EBE0"/>
                </a:solidFill>
              </a:defRPr>
            </a:lvl1pPr>
          </a:lstStyle>
          <a:p>
            <a:r>
              <a:t>Fact information</a:t>
            </a:r>
          </a:p>
        </p:txBody>
      </p:sp>
      <p:sp>
        <p:nvSpPr>
          <p:cNvPr id="117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118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EFEBD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727200" y="1098623"/>
            <a:ext cx="20929600" cy="7461177"/>
          </a:xfrm>
          <a:prstGeom prst="rect">
            <a:avLst/>
          </a:prstGeom>
        </p:spPr>
        <p:txBody>
          <a:bodyPr anchor="b"/>
          <a:lstStyle>
            <a:lvl1pPr>
              <a:lnSpc>
                <a:spcPct val="70000"/>
              </a:lnSpc>
              <a:defRPr sz="30000" b="1" spc="-3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1pPr>
            <a:lvl2pPr>
              <a:lnSpc>
                <a:spcPct val="70000"/>
              </a:lnSpc>
              <a:defRPr sz="30000" b="1" spc="-3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2pPr>
            <a:lvl3pPr>
              <a:lnSpc>
                <a:spcPct val="70000"/>
              </a:lnSpc>
              <a:defRPr sz="30000" b="1" spc="-3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3pPr>
            <a:lvl4pPr>
              <a:lnSpc>
                <a:spcPct val="70000"/>
              </a:lnSpc>
              <a:defRPr sz="30000" b="1" spc="-3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4pPr>
            <a:lvl5pPr>
              <a:lnSpc>
                <a:spcPct val="70000"/>
              </a:lnSpc>
              <a:defRPr sz="30000" b="1" spc="-300">
                <a:solidFill>
                  <a:srgbClr val="FFFFFF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EBE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mage"/>
          <p:cNvSpPr>
            <a:spLocks noGrp="1"/>
          </p:cNvSpPr>
          <p:nvPr>
            <p:ph type="pic" idx="21"/>
          </p:nvPr>
        </p:nvSpPr>
        <p:spPr>
          <a:xfrm>
            <a:off x="-25400" y="-5359400"/>
            <a:ext cx="24422100" cy="24422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09700" y="2119884"/>
            <a:ext cx="10775585" cy="1936416"/>
          </a:xfrm>
          <a:prstGeom prst="rect">
            <a:avLst/>
          </a:prstGeom>
        </p:spPr>
        <p:txBody>
          <a:bodyPr/>
          <a:lstStyle>
            <a:lvl1pPr>
              <a:defRPr sz="5800" spc="-58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1pPr>
            <a:lvl2pPr>
              <a:defRPr sz="5800" spc="-58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2pPr>
            <a:lvl3pPr>
              <a:defRPr sz="5800" spc="-58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3pPr>
            <a:lvl4pPr>
              <a:defRPr sz="5800" spc="-58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4pPr>
            <a:lvl5pPr>
              <a:defRPr sz="5800" spc="-58">
                <a:solidFill>
                  <a:srgbClr val="247AB0"/>
                </a:solidFill>
                <a:latin typeface="Publico Headline Roman"/>
                <a:ea typeface="Publico Headline Roman"/>
                <a:cs typeface="Publico Headline Roman"/>
                <a:sym typeface="Publico Headline Roman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9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130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131" name="Attribution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409700" y="4051453"/>
            <a:ext cx="10775585" cy="543053"/>
          </a:xfrm>
          <a:prstGeom prst="rect">
            <a:avLst/>
          </a:prstGeom>
        </p:spPr>
        <p:txBody>
          <a:bodyPr anchor="ctr"/>
          <a:lstStyle>
            <a:lvl1pPr defTabSz="12700">
              <a:lnSpc>
                <a:spcPct val="100000"/>
              </a:lnSpc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 spc="0">
                <a:solidFill>
                  <a:srgbClr val="227AAF"/>
                </a:solidFill>
                <a:latin typeface="Publico Text Semibold"/>
                <a:ea typeface="Publico Text Semibold"/>
                <a:cs typeface="Publico Text Semibold"/>
                <a:sym typeface="Publico Text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mage"/>
          <p:cNvSpPr>
            <a:spLocks noGrp="1"/>
          </p:cNvSpPr>
          <p:nvPr>
            <p:ph type="pic" sz="quarter" idx="21"/>
          </p:nvPr>
        </p:nvSpPr>
        <p:spPr>
          <a:xfrm>
            <a:off x="14727242" y="5618197"/>
            <a:ext cx="7877462" cy="78774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" name="609701706_939x626.jpeg"/>
          <p:cNvSpPr>
            <a:spLocks noGrp="1"/>
          </p:cNvSpPr>
          <p:nvPr>
            <p:ph type="pic" sz="quarter" idx="22"/>
          </p:nvPr>
        </p:nvSpPr>
        <p:spPr>
          <a:xfrm>
            <a:off x="14700215" y="1511300"/>
            <a:ext cx="7943851" cy="5295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1" name="139465515_1890x1620.jpeg"/>
          <p:cNvSpPr>
            <a:spLocks noGrp="1"/>
          </p:cNvSpPr>
          <p:nvPr>
            <p:ph type="pic" idx="23"/>
          </p:nvPr>
        </p:nvSpPr>
        <p:spPr>
          <a:xfrm>
            <a:off x="1778000" y="1346200"/>
            <a:ext cx="12852400" cy="110163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30199"/>
            <a:ext cx="386335" cy="4191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B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/>
          </p:nvPr>
        </p:nvSpPr>
        <p:spPr>
          <a:xfrm>
            <a:off x="1727200" y="4428480"/>
            <a:ext cx="20929600" cy="2797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Line"/>
          <p:cNvSpPr/>
          <p:nvPr/>
        </p:nvSpPr>
        <p:spPr>
          <a:xfrm>
            <a:off x="863600" y="889000"/>
            <a:ext cx="22656801" cy="0"/>
          </a:xfrm>
          <a:prstGeom prst="line">
            <a:avLst/>
          </a:prstGeom>
          <a:ln w="508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4" name="Line"/>
          <p:cNvSpPr/>
          <p:nvPr/>
        </p:nvSpPr>
        <p:spPr>
          <a:xfrm>
            <a:off x="863600" y="12852400"/>
            <a:ext cx="22656801" cy="0"/>
          </a:xfrm>
          <a:prstGeom prst="line">
            <a:avLst/>
          </a:prstGeom>
          <a:ln w="12700">
            <a:solidFill>
              <a:srgbClr val="227AAF"/>
            </a:solidFill>
            <a:miter lim="400000"/>
          </a:ln>
        </p:spPr>
        <p:txBody>
          <a:bodyPr lIns="0" tIns="0" rIns="0" bIns="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1727200" y="7251700"/>
            <a:ext cx="20929600" cy="2038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8832" y="13030199"/>
            <a:ext cx="38633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1531">
              <a:spcBef>
                <a:spcPts val="0"/>
              </a:spcBef>
              <a:defRPr sz="1800">
                <a:solidFill>
                  <a:srgbClr val="227AA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7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1pPr>
      <a:lvl2pPr marL="0" marR="0" indent="4572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2pPr>
      <a:lvl3pPr marL="0" marR="0" indent="9144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3pPr>
      <a:lvl4pPr marL="0" marR="0" indent="13716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4pPr>
      <a:lvl5pPr marL="0" marR="0" indent="18288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5pPr>
      <a:lvl6pPr marL="0" marR="0" indent="22860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6pPr>
      <a:lvl7pPr marL="0" marR="0" indent="27432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7pPr>
      <a:lvl8pPr marL="0" marR="0" indent="32004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8pPr>
      <a:lvl9pPr marL="0" marR="0" indent="3657600" algn="ct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00" b="0" i="0" u="none" strike="noStrike" cap="none" spc="-86" baseline="0">
          <a:solidFill>
            <a:srgbClr val="4A4A4A"/>
          </a:solidFill>
          <a:uFillTx/>
          <a:latin typeface="+mn-lt"/>
          <a:ea typeface="+mn-ea"/>
          <a:cs typeface="+mn-cs"/>
          <a:sym typeface="Publico Headline Black"/>
        </a:defRPr>
      </a:lvl9pPr>
    </p:titleStyle>
    <p:bodyStyle>
      <a:lvl1pPr marL="0" marR="0" indent="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1pPr>
      <a:lvl2pPr marL="0" marR="0" indent="457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2pPr>
      <a:lvl3pPr marL="0" marR="0" indent="914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3pPr>
      <a:lvl4pPr marL="0" marR="0" indent="1371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4pPr>
      <a:lvl5pPr marL="0" marR="0" indent="18288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5pPr>
      <a:lvl6pPr marL="0" marR="0" indent="22860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6pPr>
      <a:lvl7pPr marL="0" marR="0" indent="27432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7pPr>
      <a:lvl8pPr marL="0" marR="0" indent="32004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8pPr>
      <a:lvl9pPr marL="0" marR="0" indent="3657600" algn="ctr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44" baseline="0">
          <a:solidFill>
            <a:srgbClr val="227AAE"/>
          </a:solidFill>
          <a:uFillTx/>
          <a:latin typeface="Publico Text Roman"/>
          <a:ea typeface="Publico Text Roman"/>
          <a:cs typeface="Publico Text Roman"/>
          <a:sym typeface="Publico Text Roman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Даша-мула-таттва, стих 6</a:t>
            </a:r>
            <a:endParaRPr b="1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67" name="Текст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 defTabSz="584200">
              <a:lnSpc>
                <a:spcPct val="80000"/>
              </a:lnSpc>
              <a:spcBef>
                <a:spcPts val="0"/>
              </a:spcBef>
              <a:tabLst/>
              <a:defRPr sz="8600" spc="-86">
                <a:latin typeface="+mn-lt"/>
                <a:ea typeface="+mn-ea"/>
                <a:cs typeface="+mn-cs"/>
                <a:sym typeface="Publico Headline Black"/>
              </a:defRPr>
            </a:lvl1pPr>
          </a:lstStyle>
          <a:p>
            <a:r>
              <a:rPr sz="13800" dirty="0"/>
              <a:t>Рабская зависимость обусловленной души </a:t>
            </a:r>
            <a:r>
              <a:rPr lang="ru-RU" sz="13800" dirty="0" smtClean="0"/>
              <a:t/>
            </a:r>
            <a:br>
              <a:rPr lang="ru-RU" sz="13800" dirty="0" smtClean="0"/>
            </a:br>
            <a:r>
              <a:rPr sz="13800" dirty="0" smtClean="0"/>
              <a:t>от майи</a:t>
            </a:r>
            <a:endParaRPr sz="13800" b="1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82;p14"/>
          <p:cNvGrpSpPr/>
          <p:nvPr/>
        </p:nvGrpSpPr>
        <p:grpSpPr>
          <a:xfrm>
            <a:off x="4755533" y="2577"/>
            <a:ext cx="4514402" cy="1292579"/>
            <a:chOff x="0" y="48360"/>
            <a:chExt cx="4514401" cy="1292578"/>
          </a:xfrm>
        </p:grpSpPr>
        <p:sp>
          <p:nvSpPr>
            <p:cNvPr id="3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" name="Адхидайва"/>
            <p:cNvSpPr/>
            <p:nvPr/>
          </p:nvSpPr>
          <p:spPr>
            <a:xfrm>
              <a:off x="12700" y="48360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дхидайва</a:t>
              </a:r>
              <a:endParaRPr dirty="0"/>
            </a:p>
          </p:txBody>
        </p:sp>
      </p:grpSp>
      <p:grpSp>
        <p:nvGrpSpPr>
          <p:cNvPr id="5" name="Google Shape;83;p14"/>
          <p:cNvGrpSpPr/>
          <p:nvPr/>
        </p:nvGrpSpPr>
        <p:grpSpPr>
          <a:xfrm>
            <a:off x="9949133" y="49777"/>
            <a:ext cx="4514402" cy="1292579"/>
            <a:chOff x="0" y="48360"/>
            <a:chExt cx="4514401" cy="1292578"/>
          </a:xfrm>
        </p:grpSpPr>
        <p:sp>
          <p:nvSpPr>
            <p:cNvPr id="6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7" name="Адхьятма"/>
            <p:cNvSpPr/>
            <p:nvPr/>
          </p:nvSpPr>
          <p:spPr>
            <a:xfrm>
              <a:off x="12700" y="48360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</a:t>
              </a:r>
              <a:r>
                <a:rPr lang="ru-RU" dirty="0" err="1" smtClean="0"/>
                <a:t>ья</a:t>
              </a:r>
              <a:r>
                <a:rPr dirty="0" smtClean="0"/>
                <a:t>тма</a:t>
              </a:r>
              <a:endParaRPr dirty="0"/>
            </a:p>
          </p:txBody>
        </p:sp>
      </p:grpSp>
      <p:grpSp>
        <p:nvGrpSpPr>
          <p:cNvPr id="8" name="Google Shape;84;p14"/>
          <p:cNvGrpSpPr/>
          <p:nvPr/>
        </p:nvGrpSpPr>
        <p:grpSpPr>
          <a:xfrm>
            <a:off x="15142733" y="2577"/>
            <a:ext cx="4514402" cy="1292579"/>
            <a:chOff x="0" y="48360"/>
            <a:chExt cx="4514401" cy="1292578"/>
          </a:xfrm>
        </p:grpSpPr>
        <p:sp>
          <p:nvSpPr>
            <p:cNvPr id="9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0" name="Адхибхута"/>
            <p:cNvSpPr/>
            <p:nvPr/>
          </p:nvSpPr>
          <p:spPr>
            <a:xfrm>
              <a:off x="12700" y="48360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дхибхута</a:t>
              </a:r>
              <a:endParaRPr dirty="0"/>
            </a:p>
          </p:txBody>
        </p:sp>
      </p:grpSp>
      <p:grpSp>
        <p:nvGrpSpPr>
          <p:cNvPr id="11" name="Google Shape;85;p14"/>
          <p:cNvGrpSpPr/>
          <p:nvPr/>
        </p:nvGrpSpPr>
        <p:grpSpPr>
          <a:xfrm>
            <a:off x="5183933" y="1462933"/>
            <a:ext cx="4514402" cy="1793603"/>
            <a:chOff x="0" y="70899"/>
            <a:chExt cx="4514401" cy="1793602"/>
          </a:xfrm>
        </p:grpSpPr>
        <p:sp>
          <p:nvSpPr>
            <p:cNvPr id="12" name="Rectangle"/>
            <p:cNvSpPr/>
            <p:nvPr/>
          </p:nvSpPr>
          <p:spPr>
            <a:xfrm>
              <a:off x="0" y="70899"/>
              <a:ext cx="4514401" cy="1793602"/>
            </a:xfrm>
            <a:prstGeom prst="rect">
              <a:avLst/>
            </a:prstGeom>
            <a:solidFill>
              <a:srgbClr val="FFF2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3" name="Ум и деваты 10 чувств"/>
            <p:cNvSpPr/>
            <p:nvPr/>
          </p:nvSpPr>
          <p:spPr>
            <a:xfrm>
              <a:off x="12700" y="75189"/>
              <a:ext cx="4489001" cy="17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200"/>
              </a:lvl1pPr>
            </a:lstStyle>
            <a:p>
              <a:r>
                <a:rPr lang="ru-RU" dirty="0" smtClean="0"/>
                <a:t>у</a:t>
              </a:r>
              <a:r>
                <a:rPr dirty="0" smtClean="0"/>
                <a:t>м </a:t>
              </a:r>
              <a:r>
                <a:rPr dirty="0"/>
                <a:t>и деваты </a:t>
              </a:r>
              <a:r>
                <a:rPr lang="ru-RU" dirty="0" smtClean="0"/>
                <a:t/>
              </a:r>
              <a:br>
                <a:rPr lang="ru-RU" dirty="0" smtClean="0"/>
              </a:br>
              <a:r>
                <a:rPr dirty="0" smtClean="0"/>
                <a:t>10</a:t>
              </a:r>
              <a:r>
                <a:rPr lang="ru-RU" dirty="0" smtClean="0"/>
                <a:t>-ти</a:t>
              </a:r>
              <a:r>
                <a:rPr dirty="0" smtClean="0"/>
                <a:t> </a:t>
              </a:r>
              <a:r>
                <a:rPr dirty="0"/>
                <a:t>чувств</a:t>
              </a:r>
            </a:p>
          </p:txBody>
        </p:sp>
      </p:grpSp>
      <p:grpSp>
        <p:nvGrpSpPr>
          <p:cNvPr id="14" name="Google Shape;86;p14"/>
          <p:cNvGrpSpPr/>
          <p:nvPr/>
        </p:nvGrpSpPr>
        <p:grpSpPr>
          <a:xfrm>
            <a:off x="10528800" y="1462933"/>
            <a:ext cx="4514402" cy="1793603"/>
            <a:chOff x="0" y="70899"/>
            <a:chExt cx="4514401" cy="1793602"/>
          </a:xfrm>
        </p:grpSpPr>
        <p:sp>
          <p:nvSpPr>
            <p:cNvPr id="15" name="Rectangle"/>
            <p:cNvSpPr/>
            <p:nvPr/>
          </p:nvSpPr>
          <p:spPr>
            <a:xfrm>
              <a:off x="0" y="70899"/>
              <a:ext cx="4514401" cy="1793602"/>
            </a:xfrm>
            <a:prstGeom prst="rect">
              <a:avLst/>
            </a:prstGeom>
            <a:solidFill>
              <a:srgbClr val="FFF2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6" name="Прана, 10 чувств, разум"/>
            <p:cNvSpPr/>
            <p:nvPr/>
          </p:nvSpPr>
          <p:spPr>
            <a:xfrm>
              <a:off x="12700" y="75189"/>
              <a:ext cx="4489001" cy="17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200"/>
              </a:lvl1pPr>
            </a:lstStyle>
            <a:p>
              <a:r>
                <a:rPr lang="ru-RU" dirty="0" smtClean="0"/>
                <a:t>п</a:t>
              </a:r>
              <a:r>
                <a:rPr dirty="0" smtClean="0"/>
                <a:t>рана</a:t>
              </a:r>
              <a:r>
                <a:rPr dirty="0"/>
                <a:t>, 10 </a:t>
              </a:r>
              <a:r>
                <a:rPr dirty="0" smtClean="0"/>
                <a:t>чувств</a:t>
              </a:r>
              <a:r>
                <a:rPr lang="ru-RU" dirty="0"/>
                <a:t> </a:t>
              </a:r>
              <a:r>
                <a:rPr lang="ru-RU" dirty="0" smtClean="0"/>
                <a:t>и </a:t>
              </a:r>
              <a:r>
                <a:rPr dirty="0" smtClean="0"/>
                <a:t>разум</a:t>
              </a:r>
              <a:endParaRPr dirty="0"/>
            </a:p>
          </p:txBody>
        </p:sp>
      </p:grpSp>
      <p:grpSp>
        <p:nvGrpSpPr>
          <p:cNvPr id="17" name="Google Shape;87;p14"/>
          <p:cNvGrpSpPr/>
          <p:nvPr/>
        </p:nvGrpSpPr>
        <p:grpSpPr>
          <a:xfrm>
            <a:off x="15738066" y="1462933"/>
            <a:ext cx="4514401" cy="1793601"/>
            <a:chOff x="0" y="70899"/>
            <a:chExt cx="4514400" cy="1793600"/>
          </a:xfrm>
        </p:grpSpPr>
        <p:sp>
          <p:nvSpPr>
            <p:cNvPr id="18" name="Rectangle"/>
            <p:cNvSpPr/>
            <p:nvPr/>
          </p:nvSpPr>
          <p:spPr>
            <a:xfrm>
              <a:off x="0" y="70899"/>
              <a:ext cx="4514401" cy="1793602"/>
            </a:xfrm>
            <a:prstGeom prst="rect">
              <a:avLst/>
            </a:prstGeom>
            <a:solidFill>
              <a:srgbClr val="FFF2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9" name="5 тан-матр, 5 элементов"/>
            <p:cNvSpPr/>
            <p:nvPr/>
          </p:nvSpPr>
          <p:spPr>
            <a:xfrm>
              <a:off x="12700" y="967699"/>
              <a:ext cx="44890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200"/>
              </a:lvl1pPr>
            </a:lstStyle>
            <a:p>
              <a:r>
                <a:t>5 тан-матр, 5 элементов</a:t>
              </a:r>
            </a:p>
          </p:txBody>
        </p:sp>
      </p:grpSp>
      <p:sp>
        <p:nvSpPr>
          <p:cNvPr id="20" name="Google Shape;88;p14"/>
          <p:cNvSpPr/>
          <p:nvPr/>
        </p:nvSpPr>
        <p:spPr>
          <a:xfrm rot="16200000" flipH="1">
            <a:off x="4447132" y="1622933"/>
            <a:ext cx="1103202" cy="37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21" name="Google Shape;89;p14"/>
          <p:cNvSpPr/>
          <p:nvPr/>
        </p:nvSpPr>
        <p:spPr>
          <a:xfrm rot="16200000" flipH="1">
            <a:off x="9791999" y="1666866"/>
            <a:ext cx="1103201" cy="37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22" name="Google Shape;90;p14"/>
          <p:cNvSpPr/>
          <p:nvPr/>
        </p:nvSpPr>
        <p:spPr>
          <a:xfrm rot="16200000" flipH="1">
            <a:off x="15013533" y="1622933"/>
            <a:ext cx="1103201" cy="37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aphicFrame>
        <p:nvGraphicFramePr>
          <p:cNvPr id="23" name="Google Shape;91;p14"/>
          <p:cNvGraphicFramePr/>
          <p:nvPr>
            <p:extLst>
              <p:ext uri="{D42A27DB-BD31-4B8C-83A1-F6EECF244321}">
                <p14:modId xmlns:p14="http://schemas.microsoft.com/office/powerpoint/2010/main" val="939340658"/>
              </p:ext>
            </p:extLst>
          </p:nvPr>
        </p:nvGraphicFramePr>
        <p:xfrm>
          <a:off x="239532" y="4128653"/>
          <a:ext cx="11852408" cy="874065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989857"/>
                <a:gridCol w="6862551"/>
              </a:tblGrid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ч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увства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д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еваты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solidFill>
                      <a:srgbClr val="F1C232"/>
                    </a:solidFill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у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ши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д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и</a:t>
                      </a: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г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-</a:t>
                      </a: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деваты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г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лаза 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Сурья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к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ожа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Ва</a:t>
                      </a: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ю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н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ос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Ашвини-кумары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81615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я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зык 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Варуна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р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уки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Индра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н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оги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Упендра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г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олос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Агни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а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нус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solidFill>
                            <a:srgbClr val="4A4A4B"/>
                          </a:solidFill>
                          <a:sym typeface="Avenir Next Regular"/>
                        </a:rPr>
                        <a:t>Митра</a:t>
                      </a: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</a:tcPr>
                </a:tc>
              </a:tr>
              <a:tr h="776722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г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ениталии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п</a:t>
                      </a:r>
                      <a:r>
                        <a:rPr sz="4000" dirty="0" smtClean="0">
                          <a:solidFill>
                            <a:srgbClr val="4A4A4B"/>
                          </a:solidFill>
                          <a:sym typeface="Avenir Next Regular"/>
                        </a:rPr>
                        <a:t>раджапати</a:t>
                      </a:r>
                      <a:endParaRPr sz="4000" dirty="0">
                        <a:solidFill>
                          <a:srgbClr val="4A4A4B"/>
                        </a:solidFill>
                        <a:sym typeface="Avenir Next Regular"/>
                      </a:endParaRPr>
                    </a:p>
                  </a:txBody>
                  <a:tcPr marL="91425" marR="91425" marT="91425" marB="91425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24" name="Google Shape;92;p14"/>
          <p:cNvGrpSpPr/>
          <p:nvPr/>
        </p:nvGrpSpPr>
        <p:grpSpPr>
          <a:xfrm>
            <a:off x="13139672" y="3989046"/>
            <a:ext cx="4194402" cy="1292579"/>
            <a:chOff x="0" y="48362"/>
            <a:chExt cx="4194401" cy="1292578"/>
          </a:xfrm>
        </p:grpSpPr>
        <p:sp>
          <p:nvSpPr>
            <p:cNvPr id="25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6" name="Звук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з</a:t>
              </a:r>
              <a:r>
                <a:rPr dirty="0" smtClean="0"/>
                <a:t>вук</a:t>
              </a:r>
              <a:endParaRPr dirty="0"/>
            </a:p>
          </p:txBody>
        </p:sp>
      </p:grpSp>
      <p:grpSp>
        <p:nvGrpSpPr>
          <p:cNvPr id="27" name="Google Shape;93;p14"/>
          <p:cNvGrpSpPr/>
          <p:nvPr/>
        </p:nvGrpSpPr>
        <p:grpSpPr>
          <a:xfrm>
            <a:off x="18656434" y="3989046"/>
            <a:ext cx="4194402" cy="1292579"/>
            <a:chOff x="0" y="48362"/>
            <a:chExt cx="4194401" cy="1292578"/>
          </a:xfrm>
        </p:grpSpPr>
        <p:sp>
          <p:nvSpPr>
            <p:cNvPr id="28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FFF2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9" name="Эфир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э</a:t>
              </a:r>
              <a:r>
                <a:rPr dirty="0" smtClean="0"/>
                <a:t>фир</a:t>
              </a:r>
              <a:endParaRPr dirty="0"/>
            </a:p>
          </p:txBody>
        </p:sp>
      </p:grpSp>
      <p:sp>
        <p:nvSpPr>
          <p:cNvPr id="30" name="Google Shape;94;p14"/>
          <p:cNvSpPr/>
          <p:nvPr/>
        </p:nvSpPr>
        <p:spPr>
          <a:xfrm>
            <a:off x="17346944" y="4635333"/>
            <a:ext cx="12967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 cmpd="sng">
            <a:solidFill>
              <a:schemeClr val="tx2"/>
            </a:solidFill>
            <a:headEnd type="none"/>
            <a:tailEnd type="arrow"/>
          </a:ln>
        </p:spPr>
        <p:txBody>
          <a:bodyPr/>
          <a:lstStyle/>
          <a:p>
            <a:endParaRPr/>
          </a:p>
        </p:txBody>
      </p:sp>
      <p:grpSp>
        <p:nvGrpSpPr>
          <p:cNvPr id="31" name="Google Shape;95;p14"/>
          <p:cNvGrpSpPr/>
          <p:nvPr/>
        </p:nvGrpSpPr>
        <p:grpSpPr>
          <a:xfrm>
            <a:off x="13139719" y="5911651"/>
            <a:ext cx="4194403" cy="1292579"/>
            <a:chOff x="0" y="48362"/>
            <a:chExt cx="4194401" cy="1292578"/>
          </a:xfrm>
        </p:grpSpPr>
        <p:sp>
          <p:nvSpPr>
            <p:cNvPr id="32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D5A6BD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3" name="Осязание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касание</a:t>
              </a:r>
              <a:endParaRPr dirty="0"/>
            </a:p>
          </p:txBody>
        </p:sp>
      </p:grpSp>
      <p:grpSp>
        <p:nvGrpSpPr>
          <p:cNvPr id="34" name="Google Shape;96;p14"/>
          <p:cNvGrpSpPr/>
          <p:nvPr/>
        </p:nvGrpSpPr>
        <p:grpSpPr>
          <a:xfrm>
            <a:off x="18656482" y="5911651"/>
            <a:ext cx="4194402" cy="1292579"/>
            <a:chOff x="0" y="48362"/>
            <a:chExt cx="4194401" cy="1292578"/>
          </a:xfrm>
        </p:grpSpPr>
        <p:sp>
          <p:nvSpPr>
            <p:cNvPr id="35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9FC5E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6" name="Воздух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в</a:t>
              </a:r>
              <a:r>
                <a:rPr dirty="0" smtClean="0"/>
                <a:t>оздух</a:t>
              </a:r>
              <a:endParaRPr dirty="0"/>
            </a:p>
          </p:txBody>
        </p:sp>
      </p:grpSp>
      <p:grpSp>
        <p:nvGrpSpPr>
          <p:cNvPr id="37" name="Google Shape;99;p14"/>
          <p:cNvGrpSpPr/>
          <p:nvPr/>
        </p:nvGrpSpPr>
        <p:grpSpPr>
          <a:xfrm>
            <a:off x="13139672" y="7912168"/>
            <a:ext cx="4194402" cy="1292579"/>
            <a:chOff x="0" y="48362"/>
            <a:chExt cx="4194401" cy="1292576"/>
          </a:xfrm>
        </p:grpSpPr>
        <p:sp>
          <p:nvSpPr>
            <p:cNvPr id="38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F6B26B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9" name="Форма"/>
            <p:cNvSpPr/>
            <p:nvPr/>
          </p:nvSpPr>
          <p:spPr>
            <a:xfrm>
              <a:off x="12700" y="48362"/>
              <a:ext cx="4169001" cy="1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ф</a:t>
              </a:r>
              <a:r>
                <a:rPr dirty="0" smtClean="0"/>
                <a:t>орма</a:t>
              </a:r>
              <a:endParaRPr dirty="0"/>
            </a:p>
          </p:txBody>
        </p:sp>
      </p:grpSp>
      <p:grpSp>
        <p:nvGrpSpPr>
          <p:cNvPr id="40" name="Google Shape;100;p14"/>
          <p:cNvGrpSpPr/>
          <p:nvPr/>
        </p:nvGrpSpPr>
        <p:grpSpPr>
          <a:xfrm>
            <a:off x="18656434" y="7912168"/>
            <a:ext cx="4194402" cy="1292579"/>
            <a:chOff x="0" y="48362"/>
            <a:chExt cx="4194401" cy="1292576"/>
          </a:xfrm>
        </p:grpSpPr>
        <p:sp>
          <p:nvSpPr>
            <p:cNvPr id="41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F1C232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2" name="Огонь"/>
            <p:cNvSpPr/>
            <p:nvPr/>
          </p:nvSpPr>
          <p:spPr>
            <a:xfrm>
              <a:off x="12700" y="48362"/>
              <a:ext cx="4169001" cy="129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о</a:t>
              </a:r>
              <a:r>
                <a:rPr dirty="0" smtClean="0"/>
                <a:t>гонь</a:t>
              </a:r>
              <a:endParaRPr dirty="0"/>
            </a:p>
          </p:txBody>
        </p:sp>
      </p:grpSp>
      <p:sp>
        <p:nvSpPr>
          <p:cNvPr id="43" name="Google Shape;102;p14"/>
          <p:cNvSpPr/>
          <p:nvPr/>
        </p:nvSpPr>
        <p:spPr>
          <a:xfrm rot="5400000">
            <a:off x="17526564" y="2838136"/>
            <a:ext cx="936801" cy="551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2" y="0"/>
                </a:lnTo>
                <a:lnTo>
                  <a:pt x="10802" y="21600"/>
                </a:lnTo>
                <a:lnTo>
                  <a:pt x="21600" y="21600"/>
                </a:lnTo>
              </a:path>
            </a:pathLst>
          </a:custGeom>
          <a:ln w="57150" cmpd="sng">
            <a:solidFill>
              <a:srgbClr val="595959"/>
            </a:solidFill>
            <a:headEnd type="none"/>
            <a:tailEnd type="arrow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pSp>
        <p:nvGrpSpPr>
          <p:cNvPr id="44" name="Google Shape;103;p14"/>
          <p:cNvGrpSpPr/>
          <p:nvPr/>
        </p:nvGrpSpPr>
        <p:grpSpPr>
          <a:xfrm>
            <a:off x="13139719" y="9834774"/>
            <a:ext cx="4194403" cy="1292579"/>
            <a:chOff x="0" y="48362"/>
            <a:chExt cx="4194401" cy="1292578"/>
          </a:xfrm>
        </p:grpSpPr>
        <p:sp>
          <p:nvSpPr>
            <p:cNvPr id="45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FFF2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6" name="Вкус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в</a:t>
              </a:r>
              <a:r>
                <a:rPr dirty="0" smtClean="0"/>
                <a:t>кус</a:t>
              </a:r>
              <a:endParaRPr dirty="0"/>
            </a:p>
          </p:txBody>
        </p:sp>
      </p:grpSp>
      <p:grpSp>
        <p:nvGrpSpPr>
          <p:cNvPr id="47" name="Google Shape;104;p14"/>
          <p:cNvGrpSpPr/>
          <p:nvPr/>
        </p:nvGrpSpPr>
        <p:grpSpPr>
          <a:xfrm>
            <a:off x="18656482" y="9834774"/>
            <a:ext cx="4194402" cy="1292579"/>
            <a:chOff x="0" y="48362"/>
            <a:chExt cx="4194401" cy="1292578"/>
          </a:xfrm>
        </p:grpSpPr>
        <p:sp>
          <p:nvSpPr>
            <p:cNvPr id="48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D9D2E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9" name="Вода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в</a:t>
              </a:r>
              <a:r>
                <a:rPr dirty="0" smtClean="0"/>
                <a:t>ода</a:t>
              </a:r>
              <a:endParaRPr dirty="0"/>
            </a:p>
          </p:txBody>
        </p:sp>
      </p:grpSp>
      <p:grpSp>
        <p:nvGrpSpPr>
          <p:cNvPr id="50" name="Google Shape;107;p14"/>
          <p:cNvGrpSpPr/>
          <p:nvPr/>
        </p:nvGrpSpPr>
        <p:grpSpPr>
          <a:xfrm>
            <a:off x="13139672" y="11757553"/>
            <a:ext cx="4194402" cy="1292579"/>
            <a:chOff x="0" y="48362"/>
            <a:chExt cx="4194401" cy="1292578"/>
          </a:xfrm>
        </p:grpSpPr>
        <p:sp>
          <p:nvSpPr>
            <p:cNvPr id="51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C9DAF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52" name="Запах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з</a:t>
              </a:r>
              <a:r>
                <a:rPr dirty="0" smtClean="0"/>
                <a:t>апах</a:t>
              </a:r>
              <a:endParaRPr dirty="0"/>
            </a:p>
          </p:txBody>
        </p:sp>
      </p:grpSp>
      <p:grpSp>
        <p:nvGrpSpPr>
          <p:cNvPr id="53" name="Google Shape;108;p14"/>
          <p:cNvGrpSpPr/>
          <p:nvPr/>
        </p:nvGrpSpPr>
        <p:grpSpPr>
          <a:xfrm>
            <a:off x="18656434" y="11757553"/>
            <a:ext cx="4194402" cy="1292579"/>
            <a:chOff x="0" y="48362"/>
            <a:chExt cx="4194401" cy="1292578"/>
          </a:xfrm>
        </p:grpSpPr>
        <p:sp>
          <p:nvSpPr>
            <p:cNvPr id="54" name="Rectangle"/>
            <p:cNvSpPr/>
            <p:nvPr/>
          </p:nvSpPr>
          <p:spPr>
            <a:xfrm>
              <a:off x="0" y="201849"/>
              <a:ext cx="4194401" cy="985602"/>
            </a:xfrm>
            <a:prstGeom prst="rect">
              <a:avLst/>
            </a:prstGeom>
            <a:solidFill>
              <a:srgbClr val="BF9000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55" name="Земля"/>
            <p:cNvSpPr/>
            <p:nvPr/>
          </p:nvSpPr>
          <p:spPr>
            <a:xfrm>
              <a:off x="12700" y="48362"/>
              <a:ext cx="416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з</a:t>
              </a:r>
              <a:r>
                <a:rPr dirty="0" smtClean="0"/>
                <a:t>емля</a:t>
              </a:r>
              <a:endParaRPr dirty="0"/>
            </a:p>
          </p:txBody>
        </p:sp>
      </p:grpSp>
      <p:sp>
        <p:nvSpPr>
          <p:cNvPr id="56" name="Google Shape;94;p14"/>
          <p:cNvSpPr/>
          <p:nvPr/>
        </p:nvSpPr>
        <p:spPr>
          <a:xfrm>
            <a:off x="17346944" y="6584521"/>
            <a:ext cx="12967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 cmpd="sng">
            <a:solidFill>
              <a:schemeClr val="tx2"/>
            </a:solidFill>
            <a:headEnd type="none"/>
            <a:tailEnd type="arrow"/>
          </a:ln>
        </p:spPr>
        <p:txBody>
          <a:bodyPr/>
          <a:lstStyle/>
          <a:p>
            <a:endParaRPr/>
          </a:p>
        </p:txBody>
      </p:sp>
      <p:sp>
        <p:nvSpPr>
          <p:cNvPr id="57" name="Google Shape;94;p14"/>
          <p:cNvSpPr/>
          <p:nvPr/>
        </p:nvSpPr>
        <p:spPr>
          <a:xfrm>
            <a:off x="17346944" y="10518868"/>
            <a:ext cx="12967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 cmpd="sng">
            <a:solidFill>
              <a:schemeClr val="tx2"/>
            </a:solidFill>
            <a:headEnd type="none"/>
            <a:tailEnd type="arrow"/>
          </a:ln>
        </p:spPr>
        <p:txBody>
          <a:bodyPr/>
          <a:lstStyle/>
          <a:p>
            <a:endParaRPr/>
          </a:p>
        </p:txBody>
      </p:sp>
      <p:sp>
        <p:nvSpPr>
          <p:cNvPr id="58" name="Google Shape;94;p14"/>
          <p:cNvSpPr/>
          <p:nvPr/>
        </p:nvSpPr>
        <p:spPr>
          <a:xfrm>
            <a:off x="17341417" y="8595668"/>
            <a:ext cx="12967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 cmpd="sng">
            <a:solidFill>
              <a:schemeClr val="tx2"/>
            </a:solidFill>
            <a:headEnd type="none"/>
            <a:tailEnd type="arrow"/>
          </a:ln>
        </p:spPr>
        <p:txBody>
          <a:bodyPr/>
          <a:lstStyle/>
          <a:p>
            <a:endParaRPr dirty="0"/>
          </a:p>
        </p:txBody>
      </p:sp>
      <p:sp>
        <p:nvSpPr>
          <p:cNvPr id="59" name="Google Shape;94;p14"/>
          <p:cNvSpPr/>
          <p:nvPr/>
        </p:nvSpPr>
        <p:spPr>
          <a:xfrm>
            <a:off x="17341417" y="12434582"/>
            <a:ext cx="129679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 cmpd="sng">
            <a:solidFill>
              <a:schemeClr val="tx2"/>
            </a:solidFill>
            <a:headEnd type="none"/>
            <a:tailEnd type="arrow"/>
          </a:ln>
        </p:spPr>
        <p:txBody>
          <a:bodyPr/>
          <a:lstStyle/>
          <a:p>
            <a:endParaRPr/>
          </a:p>
        </p:txBody>
      </p:sp>
      <p:sp>
        <p:nvSpPr>
          <p:cNvPr id="60" name="Google Shape;102;p14"/>
          <p:cNvSpPr/>
          <p:nvPr/>
        </p:nvSpPr>
        <p:spPr>
          <a:xfrm rot="5400000">
            <a:off x="17526561" y="4838854"/>
            <a:ext cx="936801" cy="551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2" y="0"/>
                </a:lnTo>
                <a:lnTo>
                  <a:pt x="10802" y="21600"/>
                </a:lnTo>
                <a:lnTo>
                  <a:pt x="21600" y="21600"/>
                </a:lnTo>
              </a:path>
            </a:pathLst>
          </a:custGeom>
          <a:ln w="57150" cmpd="sng">
            <a:solidFill>
              <a:srgbClr val="595959"/>
            </a:solidFill>
            <a:headEnd type="none"/>
            <a:tailEnd type="arrow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61" name="Google Shape;102;p14"/>
          <p:cNvSpPr/>
          <p:nvPr/>
        </p:nvSpPr>
        <p:spPr>
          <a:xfrm rot="5400000">
            <a:off x="17526563" y="8683864"/>
            <a:ext cx="936801" cy="551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2" y="0"/>
                </a:lnTo>
                <a:lnTo>
                  <a:pt x="10802" y="21600"/>
                </a:lnTo>
                <a:lnTo>
                  <a:pt x="21600" y="21600"/>
                </a:lnTo>
              </a:path>
            </a:pathLst>
          </a:custGeom>
          <a:ln w="57150" cmpd="sng">
            <a:solidFill>
              <a:srgbClr val="595959"/>
            </a:solidFill>
            <a:headEnd type="none"/>
            <a:tailEnd type="arrow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62" name="Google Shape;102;p14"/>
          <p:cNvSpPr/>
          <p:nvPr/>
        </p:nvSpPr>
        <p:spPr>
          <a:xfrm rot="5400000">
            <a:off x="17526562" y="6761460"/>
            <a:ext cx="936801" cy="551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2" y="0"/>
                </a:lnTo>
                <a:lnTo>
                  <a:pt x="10802" y="21600"/>
                </a:lnTo>
                <a:lnTo>
                  <a:pt x="21600" y="21600"/>
                </a:lnTo>
              </a:path>
            </a:pathLst>
          </a:custGeom>
          <a:ln w="57150" cmpd="sng">
            <a:solidFill>
              <a:srgbClr val="595959"/>
            </a:solidFill>
            <a:headEnd type="none"/>
            <a:tailEnd type="arrow"/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3428563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Маха-</a:t>
            </a:r>
            <a:r>
              <a:rPr lang="ru-RU" dirty="0" err="1" smtClean="0">
                <a:solidFill>
                  <a:srgbClr val="0000FF"/>
                </a:solidFill>
              </a:rPr>
              <a:t>бхуты</a:t>
            </a:r>
            <a:r>
              <a:rPr lang="ru-RU" dirty="0" smtClean="0">
                <a:solidFill>
                  <a:srgbClr val="0000FF"/>
                </a:solidFill>
              </a:rPr>
              <a:t> и </a:t>
            </a:r>
            <a:r>
              <a:rPr lang="ru-RU" dirty="0" err="1" smtClean="0">
                <a:solidFill>
                  <a:srgbClr val="0000FF"/>
                </a:solidFill>
              </a:rPr>
              <a:t>гуны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368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727200" y="4584908"/>
            <a:ext cx="20929600" cy="814750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err="1" smtClean="0"/>
              <a:t>Сушрута-самхита</a:t>
            </a:r>
            <a:r>
              <a:rPr lang="ru-RU" dirty="0" smtClean="0"/>
              <a:t> (</a:t>
            </a:r>
            <a:r>
              <a:rPr lang="en-US" dirty="0"/>
              <a:t>III </a:t>
            </a:r>
            <a:r>
              <a:rPr lang="ru-RU" dirty="0"/>
              <a:t>1.20</a:t>
            </a:r>
            <a:r>
              <a:rPr lang="ru-RU" dirty="0" smtClean="0"/>
              <a:t>) </a:t>
            </a:r>
            <a:r>
              <a:rPr lang="ru-RU" dirty="0"/>
              <a:t>ясно </a:t>
            </a:r>
            <a:r>
              <a:rPr lang="ru-RU" dirty="0" smtClean="0"/>
              <a:t>говорит, </a:t>
            </a:r>
            <a:r>
              <a:rPr lang="ru-RU" dirty="0"/>
              <a:t>что пять </a:t>
            </a:r>
            <a:r>
              <a:rPr lang="ru-RU" dirty="0" smtClean="0"/>
              <a:t>маха</a:t>
            </a:r>
            <a:r>
              <a:rPr lang="ru-RU" dirty="0"/>
              <a:t>-</a:t>
            </a:r>
            <a:r>
              <a:rPr lang="ru-RU" dirty="0" err="1"/>
              <a:t>бхут</a:t>
            </a:r>
            <a:r>
              <a:rPr lang="ru-RU" dirty="0"/>
              <a:t> состоят из </a:t>
            </a:r>
            <a:r>
              <a:rPr lang="ru-RU" dirty="0" smtClean="0"/>
              <a:t>трёх гун: </a:t>
            </a:r>
          </a:p>
          <a:p>
            <a:pPr marL="685800" indent="-685800">
              <a:buFont typeface="Arial"/>
              <a:buChar char="•"/>
            </a:pPr>
            <a:r>
              <a:rPr lang="ru-RU" dirty="0" err="1" smtClean="0"/>
              <a:t>акаша</a:t>
            </a:r>
            <a:r>
              <a:rPr lang="ru-RU" dirty="0" smtClean="0"/>
              <a:t> (эфир) находится </a:t>
            </a:r>
            <a:r>
              <a:rPr lang="ru-RU" dirty="0"/>
              <a:t>под влиянием </a:t>
            </a:r>
            <a:r>
              <a:rPr lang="ru-RU" dirty="0" err="1" smtClean="0"/>
              <a:t>саттвы</a:t>
            </a:r>
            <a:r>
              <a:rPr lang="ru-RU" dirty="0" smtClean="0"/>
              <a:t>, </a:t>
            </a:r>
          </a:p>
          <a:p>
            <a:pPr marL="685800" indent="-685800">
              <a:buFont typeface="Arial"/>
              <a:buChar char="•"/>
            </a:pPr>
            <a:r>
              <a:rPr lang="ru-RU" dirty="0" err="1" smtClean="0"/>
              <a:t>ваю</a:t>
            </a:r>
            <a:r>
              <a:rPr lang="ru-RU" dirty="0" smtClean="0"/>
              <a:t> (воздух) – под </a:t>
            </a:r>
            <a:r>
              <a:rPr lang="ru-RU" dirty="0"/>
              <a:t>влиянием </a:t>
            </a:r>
            <a:r>
              <a:rPr lang="ru-RU" dirty="0" err="1"/>
              <a:t>раджаса</a:t>
            </a:r>
            <a:r>
              <a:rPr lang="ru-RU" dirty="0"/>
              <a:t>, </a:t>
            </a:r>
            <a:endParaRPr lang="ru-RU" dirty="0" smtClean="0"/>
          </a:p>
          <a:p>
            <a:pPr marL="685800" indent="-685800">
              <a:buFont typeface="Arial"/>
              <a:buChar char="•"/>
            </a:pPr>
            <a:r>
              <a:rPr lang="ru-RU" dirty="0" err="1" smtClean="0"/>
              <a:t>агни</a:t>
            </a:r>
            <a:r>
              <a:rPr lang="ru-RU" dirty="0" smtClean="0"/>
              <a:t> (огонь) – </a:t>
            </a:r>
            <a:r>
              <a:rPr lang="ru-RU" dirty="0" err="1" smtClean="0"/>
              <a:t>саттва</a:t>
            </a:r>
            <a:r>
              <a:rPr lang="ru-RU" dirty="0" err="1"/>
              <a:t>-раджаса</a:t>
            </a:r>
            <a:r>
              <a:rPr lang="ru-RU" dirty="0"/>
              <a:t>, </a:t>
            </a:r>
            <a:endParaRPr lang="ru-RU" dirty="0" smtClean="0"/>
          </a:p>
          <a:p>
            <a:pPr marL="685800" indent="-685800">
              <a:buFont typeface="Arial"/>
              <a:buChar char="•"/>
            </a:pPr>
            <a:r>
              <a:rPr lang="ru-RU" dirty="0" err="1" smtClean="0"/>
              <a:t>апа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 smtClean="0"/>
              <a:t>джала</a:t>
            </a:r>
            <a:r>
              <a:rPr lang="ru-RU" dirty="0" smtClean="0"/>
              <a:t>, </a:t>
            </a:r>
            <a:r>
              <a:rPr lang="ru-RU" dirty="0"/>
              <a:t>вода) – </a:t>
            </a:r>
            <a:r>
              <a:rPr lang="ru-RU" dirty="0" err="1"/>
              <a:t>саттва</a:t>
            </a:r>
            <a:r>
              <a:rPr lang="ru-RU" dirty="0"/>
              <a:t>-тамаса, </a:t>
            </a:r>
            <a:endParaRPr lang="ru-RU" dirty="0" smtClean="0"/>
          </a:p>
          <a:p>
            <a:pPr marL="685800" indent="-685800">
              <a:buFont typeface="Arial"/>
              <a:buChar char="•"/>
            </a:pPr>
            <a:r>
              <a:rPr lang="ru-RU" dirty="0" smtClean="0"/>
              <a:t>а </a:t>
            </a:r>
            <a:r>
              <a:rPr lang="ru-RU" dirty="0" err="1" smtClean="0"/>
              <a:t>притхви</a:t>
            </a:r>
            <a:r>
              <a:rPr lang="ru-RU" dirty="0" smtClean="0"/>
              <a:t> (земля) </a:t>
            </a:r>
            <a:r>
              <a:rPr lang="ru-RU" dirty="0"/>
              <a:t>– тамаса.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351" y="-2161844"/>
            <a:ext cx="20076798" cy="1669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9908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Два аспекта майи: упадана и нимитта</a:t>
            </a:r>
          </a:p>
        </p:txBody>
      </p:sp>
      <p:sp>
        <p:nvSpPr>
          <p:cNvPr id="368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727200" y="4584908"/>
            <a:ext cx="20929600" cy="8147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233172">
              <a:lnSpc>
                <a:spcPct val="115000"/>
              </a:lnSpc>
              <a:spcBef>
                <a:spcPts val="500"/>
              </a:spcBef>
              <a:tabLst>
                <a:tab pos="1460500" algn="l"/>
              </a:tabLst>
              <a:defRPr sz="3059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4400" dirty="0" smtClean="0"/>
              <a:t>кало даивам карма дж</a:t>
            </a:r>
            <a:r>
              <a:rPr lang="ru-RU" sz="4400" dirty="0"/>
              <a:t>и</a:t>
            </a:r>
            <a:r>
              <a:rPr sz="4400" dirty="0" smtClean="0"/>
              <a:t>вах свабхаво</a:t>
            </a:r>
            <a:br>
              <a:rPr sz="4400" dirty="0" smtClean="0"/>
            </a:br>
            <a:r>
              <a:rPr sz="4400" dirty="0" smtClean="0"/>
              <a:t>дравйам кшетрам прана атма викарах</a:t>
            </a:r>
            <a:br>
              <a:rPr sz="4400" dirty="0" smtClean="0"/>
            </a:br>
            <a:r>
              <a:rPr sz="4400" dirty="0" smtClean="0"/>
              <a:t>тат-сангхато бйджа-роха-правахас</a:t>
            </a:r>
            <a:br>
              <a:rPr sz="4400" dirty="0" smtClean="0"/>
            </a:br>
            <a:r>
              <a:rPr sz="4400" dirty="0" smtClean="0"/>
              <a:t>тван-майаиша тан-нишедхам прападйе</a:t>
            </a:r>
            <a:endParaRPr lang="ru-RU" sz="4400" dirty="0" smtClean="0"/>
          </a:p>
          <a:p>
            <a:pPr defTabSz="233172">
              <a:lnSpc>
                <a:spcPct val="115000"/>
              </a:lnSpc>
              <a:spcBef>
                <a:spcPts val="500"/>
              </a:spcBef>
              <a:tabLst>
                <a:tab pos="1460500" algn="l"/>
              </a:tabLst>
              <a:defRPr sz="3059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dirty="0">
              <a:latin typeface="Times Roman"/>
              <a:ea typeface="Times Roman"/>
              <a:cs typeface="Times Roman"/>
              <a:sym typeface="Times Roman"/>
            </a:endParaRPr>
          </a:p>
          <a:p>
            <a:pPr defTabSz="233172">
              <a:lnSpc>
                <a:spcPct val="115000"/>
              </a:lnSpc>
              <a:spcBef>
                <a:spcPts val="500"/>
              </a:spcBef>
              <a:tabLst>
                <a:tab pos="1460500" algn="l"/>
              </a:tabLst>
              <a:defRPr sz="305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4300" dirty="0"/>
              <a:t>Время, судьба, карма, джива и ее склонности, тонкие материальные элементы, материальное тело, жизненный воздух, ложное эго, различные чувства и совокупность всего этого, заключенная в тонком теле живого существа, составляют Твою материальную иллюзорную энергию, майю — бесконечный круговорот, подобный круговороту семени и растения. Я ищу прибежища у Тебя, противоположности этой майи. </a:t>
            </a:r>
            <a:endParaRPr lang="ru-RU" sz="4300" dirty="0" smtClean="0"/>
          </a:p>
          <a:p>
            <a:pPr defTabSz="233172">
              <a:lnSpc>
                <a:spcPct val="115000"/>
              </a:lnSpc>
              <a:spcBef>
                <a:spcPts val="500"/>
              </a:spcBef>
              <a:tabLst>
                <a:tab pos="1460500" algn="l"/>
              </a:tabLst>
              <a:defRPr sz="3059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900" dirty="0" smtClean="0"/>
              <a:t>(</a:t>
            </a:r>
            <a:r>
              <a:rPr sz="3900" dirty="0"/>
              <a:t>ШБ 10.63.26)</a:t>
            </a:r>
          </a:p>
        </p:txBody>
      </p:sp>
    </p:spTree>
    <p:extLst>
      <p:ext uri="{BB962C8B-B14F-4D97-AF65-F5344CB8AC3E}">
        <p14:creationId xmlns:p14="http://schemas.microsoft.com/office/powerpoint/2010/main" val="3419754122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Два аспекта майи: упадана и нимитта</a:t>
            </a:r>
          </a:p>
        </p:txBody>
      </p:sp>
      <p:sp>
        <p:nvSpPr>
          <p:cNvPr id="371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727200" y="3606148"/>
            <a:ext cx="20929600" cy="8705129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/>
              <a:t>1</a:t>
            </a:r>
            <a:r>
              <a:rPr sz="3600" dirty="0" smtClean="0"/>
              <a:t>)</a:t>
            </a:r>
            <a:r>
              <a:rPr lang="ru-RU" sz="3600" dirty="0" smtClean="0"/>
              <a:t> </a:t>
            </a:r>
            <a:r>
              <a:rPr sz="3600" dirty="0" smtClean="0"/>
              <a:t>Время </a:t>
            </a:r>
            <a:r>
              <a:rPr sz="3600" dirty="0"/>
              <a:t>(</a:t>
            </a:r>
            <a:r>
              <a:rPr sz="3600" i="1" dirty="0"/>
              <a:t>кала</a:t>
            </a:r>
            <a:r>
              <a:rPr sz="3600" dirty="0"/>
              <a:t>) подавляет, выводит из равновесия (</a:t>
            </a:r>
            <a:r>
              <a:rPr sz="3600" i="1" dirty="0"/>
              <a:t>кшобхака</a:t>
            </a:r>
            <a:r>
              <a:rPr sz="3600" dirty="0" smtClean="0"/>
              <a:t>)</a:t>
            </a:r>
            <a:r>
              <a:rPr lang="ru-RU" sz="3600" dirty="0"/>
              <a:t>.</a:t>
            </a:r>
            <a:endParaRPr sz="3600" dirty="0"/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/>
              <a:t>2) </a:t>
            </a:r>
            <a:r>
              <a:rPr lang="ru-RU" sz="3600" dirty="0" smtClean="0"/>
              <a:t>П</a:t>
            </a:r>
            <a:r>
              <a:rPr sz="3600" dirty="0" smtClean="0"/>
              <a:t>редыдущие </a:t>
            </a:r>
            <a:r>
              <a:rPr sz="3600" dirty="0"/>
              <a:t>действия (</a:t>
            </a:r>
            <a:r>
              <a:rPr sz="3600" i="1" dirty="0"/>
              <a:t>карма</a:t>
            </a:r>
            <a:r>
              <a:rPr sz="3600" dirty="0"/>
              <a:t>) – это причина (</a:t>
            </a:r>
            <a:r>
              <a:rPr sz="3600" i="1" dirty="0"/>
              <a:t>нимитта</a:t>
            </a:r>
            <a:r>
              <a:rPr sz="3600" dirty="0" smtClean="0"/>
              <a:t>)</a:t>
            </a:r>
            <a:r>
              <a:rPr lang="ru-RU" sz="3600" dirty="0"/>
              <a:t>.</a:t>
            </a:r>
            <a:endParaRPr lang="ru-RU" sz="3600" dirty="0" smtClean="0"/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ru-RU" sz="3600" dirty="0" smtClean="0"/>
              <a:t>3) </a:t>
            </a:r>
            <a:r>
              <a:rPr lang="ru-RU" sz="3600" dirty="0"/>
              <a:t>Т</a:t>
            </a:r>
            <a:r>
              <a:rPr sz="3600" dirty="0" smtClean="0"/>
              <a:t>а </a:t>
            </a:r>
            <a:r>
              <a:rPr sz="3600" dirty="0"/>
              <a:t>же самая карма, проявленная на той стадии, когда человек вот-вот получит плод деятельности, </a:t>
            </a:r>
            <a:r>
              <a:rPr sz="3600" dirty="0" smtClean="0"/>
              <a:t>называется </a:t>
            </a:r>
            <a:r>
              <a:rPr sz="3600" i="1" dirty="0"/>
              <a:t>дайва</a:t>
            </a:r>
            <a:r>
              <a:rPr sz="3600" dirty="0"/>
              <a:t> или </a:t>
            </a:r>
            <a:r>
              <a:rPr sz="3600" dirty="0" smtClean="0"/>
              <a:t>судьба</a:t>
            </a:r>
            <a:r>
              <a:rPr lang="ru-RU" sz="3600" dirty="0"/>
              <a:t>.</a:t>
            </a:r>
            <a:endParaRPr lang="ru-RU" sz="3600" dirty="0" smtClean="0"/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 smtClean="0"/>
              <a:t>4</a:t>
            </a:r>
            <a:r>
              <a:rPr sz="3600" dirty="0"/>
              <a:t>) </a:t>
            </a:r>
            <a:r>
              <a:rPr lang="ru-RU" sz="3600" dirty="0" smtClean="0"/>
              <a:t>В</a:t>
            </a:r>
            <a:r>
              <a:rPr sz="3600" dirty="0" smtClean="0"/>
              <a:t>рождённые </a:t>
            </a:r>
            <a:r>
              <a:rPr sz="3600" dirty="0"/>
              <a:t>склонности (</a:t>
            </a:r>
            <a:r>
              <a:rPr sz="3600" i="1" dirty="0"/>
              <a:t>свабхава</a:t>
            </a:r>
            <a:r>
              <a:rPr sz="3600" dirty="0"/>
              <a:t>) – </a:t>
            </a:r>
            <a:r>
              <a:rPr sz="3600" dirty="0" smtClean="0"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sz="3600" dirty="0" smtClean="0"/>
              <a:t>состо</a:t>
            </a:r>
            <a:r>
              <a:rPr lang="ru-RU" sz="3600" dirty="0" smtClean="0"/>
              <a:t>я</a:t>
            </a:r>
            <a:r>
              <a:rPr sz="3600" dirty="0" smtClean="0"/>
              <a:t>т </a:t>
            </a:r>
            <a:r>
              <a:rPr sz="3600" dirty="0"/>
              <a:t>из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sz="3600" dirty="0"/>
              <a:t> </a:t>
            </a:r>
            <a:r>
              <a:rPr sz="3600" dirty="0" smtClean="0"/>
              <a:t>неосознанны</a:t>
            </a:r>
            <a:r>
              <a:rPr lang="ru-RU" sz="3600" dirty="0" smtClean="0"/>
              <a:t>х</a:t>
            </a:r>
            <a:r>
              <a:rPr sz="3600" dirty="0" smtClean="0"/>
              <a:t> впечатлени</a:t>
            </a:r>
            <a:r>
              <a:rPr lang="ru-RU" sz="3600" dirty="0" smtClean="0"/>
              <a:t>й</a:t>
            </a:r>
            <a:r>
              <a:rPr sz="3600" dirty="0" smtClean="0"/>
              <a:t>, созданны</a:t>
            </a:r>
            <a:r>
              <a:rPr lang="ru-RU" sz="3600" dirty="0" smtClean="0"/>
              <a:t>х</a:t>
            </a:r>
            <a:r>
              <a:rPr sz="3600" dirty="0" smtClean="0"/>
              <a:t> кармой</a:t>
            </a:r>
            <a:r>
              <a:rPr sz="3600" dirty="0"/>
              <a:t>; </a:t>
            </a:r>
            <a:endParaRPr lang="ru-RU" sz="3600" dirty="0" smtClean="0"/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ru-RU" sz="3600" dirty="0">
                <a:solidFill>
                  <a:srgbClr val="0000FF"/>
                </a:solidFill>
              </a:rPr>
              <a:t>Д</a:t>
            </a:r>
            <a:r>
              <a:rPr sz="3600" dirty="0" smtClean="0">
                <a:solidFill>
                  <a:srgbClr val="0000FF"/>
                </a:solidFill>
              </a:rPr>
              <a:t>жива </a:t>
            </a:r>
            <a:r>
              <a:rPr sz="3600" dirty="0">
                <a:solidFill>
                  <a:srgbClr val="0000FF"/>
                </a:solidFill>
              </a:rPr>
              <a:t>– это живое существо, для которого характерны эти черты (тад-ван</a:t>
            </a:r>
            <a:r>
              <a:rPr sz="3600" dirty="0" smtClean="0">
                <a:solidFill>
                  <a:srgbClr val="0000FF"/>
                </a:solidFill>
              </a:rPr>
              <a:t>)</a:t>
            </a:r>
            <a:r>
              <a:rPr lang="ru-RU" sz="3600" dirty="0">
                <a:solidFill>
                  <a:srgbClr val="0000FF"/>
                </a:solidFill>
              </a:rPr>
              <a:t>:</a:t>
            </a:r>
            <a:endParaRPr sz="3600" dirty="0">
              <a:solidFill>
                <a:srgbClr val="0000FF"/>
              </a:solidFill>
            </a:endParaRPr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sz="3600" dirty="0"/>
              <a:t>) материя (</a:t>
            </a:r>
            <a:r>
              <a:rPr sz="3600" i="1" dirty="0"/>
              <a:t>дравйа</a:t>
            </a:r>
            <a:r>
              <a:rPr sz="3600" dirty="0"/>
              <a:t>) обозначает тонкие или причинные элементы; </a:t>
            </a:r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/>
              <a:t>2) воспринимаемое поле деятельности (</a:t>
            </a:r>
            <a:r>
              <a:rPr sz="3600" i="1" dirty="0"/>
              <a:t>кшетра</a:t>
            </a:r>
            <a:r>
              <a:rPr sz="3600" dirty="0"/>
              <a:t>) – это материальная природа 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sz="3600" dirty="0"/>
              <a:t>в целом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sz="3600" dirty="0"/>
              <a:t> (</a:t>
            </a:r>
            <a:r>
              <a:rPr sz="3600" i="1" dirty="0"/>
              <a:t>пракрити</a:t>
            </a:r>
            <a:r>
              <a:rPr sz="3600" dirty="0"/>
              <a:t>); </a:t>
            </a:r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/>
              <a:t>3) жизненная сила (</a:t>
            </a:r>
            <a:r>
              <a:rPr sz="3600" i="1" dirty="0"/>
              <a:t>прана</a:t>
            </a:r>
            <a:r>
              <a:rPr sz="3600" dirty="0"/>
              <a:t>)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3600" dirty="0" smtClean="0"/>
              <a:t>означает </a:t>
            </a:r>
            <a:r>
              <a:rPr sz="3600" dirty="0"/>
              <a:t>«</a:t>
            </a:r>
            <a:r>
              <a:rPr sz="3600" i="1" dirty="0"/>
              <a:t>сутра</a:t>
            </a:r>
            <a:r>
              <a:rPr sz="3600" dirty="0"/>
              <a:t>» (первая разновидность пракрити, находящаяся под управлением раджаса)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ru-RU" sz="3600" dirty="0" smtClean="0">
              <a:latin typeface="Calibri"/>
              <a:ea typeface="Calibri"/>
              <a:cs typeface="Calibri"/>
              <a:sym typeface="Calibri"/>
            </a:endParaRPr>
          </a:p>
          <a:p>
            <a:pPr defTabSz="338327">
              <a:lnSpc>
                <a:spcPct val="115000"/>
              </a:lnSpc>
              <a:spcBef>
                <a:spcPts val="700"/>
              </a:spcBef>
              <a:tabLst>
                <a:tab pos="330200" algn="l"/>
              </a:tabLst>
              <a:defRPr sz="2812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 dirty="0" smtClean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sz="3600" dirty="0"/>
              <a:t>«эмпирическое я» (</a:t>
            </a:r>
            <a:r>
              <a:rPr sz="3600" i="1" dirty="0"/>
              <a:t>атма</a:t>
            </a:r>
            <a:r>
              <a:rPr sz="3600" dirty="0"/>
              <a:t>) 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sz="3600" dirty="0"/>
              <a:t>здесь</a:t>
            </a: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sz="3600" dirty="0"/>
              <a:t> </a:t>
            </a:r>
            <a:r>
              <a:rPr sz="3600" dirty="0" smtClean="0"/>
              <a:t>означает«</a:t>
            </a:r>
            <a:r>
              <a:rPr sz="3600" dirty="0"/>
              <a:t>эго» или </a:t>
            </a:r>
            <a:r>
              <a:rPr sz="3600" dirty="0" smtClean="0"/>
              <a:t>«</a:t>
            </a:r>
            <a:r>
              <a:rPr lang="ru-RU" sz="3600" dirty="0" smtClean="0"/>
              <a:t>я</a:t>
            </a:r>
            <a:r>
              <a:rPr sz="3600" dirty="0" smtClean="0"/>
              <a:t> </a:t>
            </a:r>
            <a:r>
              <a:rPr sz="3600" dirty="0"/>
              <a:t>– это сознание» (</a:t>
            </a:r>
            <a:r>
              <a:rPr sz="3600" i="1" dirty="0"/>
              <a:t>аханкара</a:t>
            </a:r>
            <a:r>
              <a:rPr sz="3600" dirty="0"/>
              <a:t>).</a:t>
            </a:r>
            <a:endParaRPr sz="36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144;p17"/>
          <p:cNvGrpSpPr/>
          <p:nvPr/>
        </p:nvGrpSpPr>
        <p:grpSpPr>
          <a:xfrm>
            <a:off x="4554466" y="3194936"/>
            <a:ext cx="15307202" cy="2602466"/>
            <a:chOff x="0" y="-50683"/>
            <a:chExt cx="15307201" cy="2602464"/>
          </a:xfrm>
        </p:grpSpPr>
        <p:sp>
          <p:nvSpPr>
            <p:cNvPr id="373" name="Rectangle"/>
            <p:cNvSpPr/>
            <p:nvPr/>
          </p:nvSpPr>
          <p:spPr>
            <a:xfrm>
              <a:off x="0" y="1070179"/>
              <a:ext cx="15307201" cy="1481602"/>
            </a:xfrm>
            <a:prstGeom prst="rect">
              <a:avLst/>
            </a:prstGeom>
            <a:solidFill>
              <a:srgbClr val="6D9EEB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74" name="Авидья-вритти"/>
            <p:cNvSpPr/>
            <p:nvPr/>
          </p:nvSpPr>
          <p:spPr>
            <a:xfrm>
              <a:off x="12700" y="-50683"/>
              <a:ext cx="15281801" cy="254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 defTabSz="457200">
                <a:lnSpc>
                  <a:spcPct val="115000"/>
                </a:lnSpc>
                <a:tabLst>
                  <a:tab pos="444500" algn="l"/>
                </a:tabLst>
                <a:defRPr sz="5500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/>
            </a:p>
            <a:p>
              <a:pPr defTabSz="457200">
                <a:lnSpc>
                  <a:spcPct val="115000"/>
                </a:lnSpc>
                <a:tabLst>
                  <a:tab pos="444500" algn="l"/>
                </a:tabLst>
                <a:defRPr sz="55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ru-RU" dirty="0" smtClean="0"/>
                <a:t>а</a:t>
              </a:r>
              <a:r>
                <a:rPr dirty="0" smtClean="0"/>
                <a:t>видья</a:t>
              </a:r>
              <a:r>
                <a:rPr dirty="0"/>
                <a:t>-вритти</a:t>
              </a:r>
            </a:p>
          </p:txBody>
        </p:sp>
      </p:grpSp>
      <p:sp>
        <p:nvSpPr>
          <p:cNvPr id="376" name="Google Shape;145;p17"/>
          <p:cNvSpPr/>
          <p:nvPr/>
        </p:nvSpPr>
        <p:spPr>
          <a:xfrm rot="10800000">
            <a:off x="10212867" y="5837066"/>
            <a:ext cx="1933601" cy="26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740"/>
                </a:lnTo>
                <a:cubicBezTo>
                  <a:pt x="0" y="4986"/>
                  <a:pt x="4231" y="1942"/>
                  <a:pt x="9450" y="1942"/>
                </a:cubicBezTo>
                <a:lnTo>
                  <a:pt x="16200" y="1942"/>
                </a:lnTo>
                <a:lnTo>
                  <a:pt x="16200" y="0"/>
                </a:lnTo>
                <a:lnTo>
                  <a:pt x="21600" y="3884"/>
                </a:lnTo>
                <a:lnTo>
                  <a:pt x="16200" y="7769"/>
                </a:lnTo>
                <a:lnTo>
                  <a:pt x="16200" y="5827"/>
                </a:lnTo>
                <a:lnTo>
                  <a:pt x="9450" y="5827"/>
                </a:lnTo>
                <a:cubicBezTo>
                  <a:pt x="7213" y="5827"/>
                  <a:pt x="5400" y="7131"/>
                  <a:pt x="5400" y="8740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377" name="Google Shape;146;p17"/>
          <p:cNvSpPr/>
          <p:nvPr/>
        </p:nvSpPr>
        <p:spPr>
          <a:xfrm rot="10800000" flipH="1">
            <a:off x="12222400" y="5837066"/>
            <a:ext cx="1872801" cy="26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435"/>
                </a:lnTo>
                <a:cubicBezTo>
                  <a:pt x="0" y="4799"/>
                  <a:pt x="4231" y="1851"/>
                  <a:pt x="9450" y="1851"/>
                </a:cubicBezTo>
                <a:lnTo>
                  <a:pt x="16200" y="1851"/>
                </a:lnTo>
                <a:lnTo>
                  <a:pt x="16200" y="0"/>
                </a:lnTo>
                <a:lnTo>
                  <a:pt x="21600" y="3732"/>
                </a:lnTo>
                <a:lnTo>
                  <a:pt x="16200" y="7464"/>
                </a:lnTo>
                <a:lnTo>
                  <a:pt x="16200" y="5613"/>
                </a:lnTo>
                <a:lnTo>
                  <a:pt x="9450" y="5613"/>
                </a:lnTo>
                <a:cubicBezTo>
                  <a:pt x="7213" y="5613"/>
                  <a:pt x="5400" y="6877"/>
                  <a:pt x="5400" y="8435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pSp>
        <p:nvGrpSpPr>
          <p:cNvPr id="380" name="Google Shape;147;p17"/>
          <p:cNvGrpSpPr/>
          <p:nvPr/>
        </p:nvGrpSpPr>
        <p:grpSpPr>
          <a:xfrm>
            <a:off x="3560062" y="6656217"/>
            <a:ext cx="6652805" cy="5584553"/>
            <a:chOff x="-1" y="-1"/>
            <a:chExt cx="6652804" cy="5584551"/>
          </a:xfrm>
        </p:grpSpPr>
        <p:sp>
          <p:nvSpPr>
            <p:cNvPr id="378" name="Rectangle"/>
            <p:cNvSpPr/>
            <p:nvPr/>
          </p:nvSpPr>
          <p:spPr>
            <a:xfrm>
              <a:off x="-1" y="-1"/>
              <a:ext cx="6652804" cy="5584551"/>
            </a:xfrm>
            <a:prstGeom prst="rect">
              <a:avLst/>
            </a:prstGeom>
            <a:solidFill>
              <a:srgbClr val="A2C4C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6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79" name="Аваранатмика…"/>
            <p:cNvSpPr txBox="1"/>
            <p:nvPr/>
          </p:nvSpPr>
          <p:spPr>
            <a:xfrm>
              <a:off x="12699" y="1345766"/>
              <a:ext cx="6627404" cy="2893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 smtClean="0"/>
                <a:t>а</a:t>
              </a:r>
              <a:r>
                <a:rPr dirty="0" smtClean="0"/>
                <a:t>варанатмика</a:t>
              </a:r>
              <a:r>
                <a:rPr lang="ru-RU" dirty="0" smtClean="0"/>
                <a:t>, п</a:t>
              </a:r>
              <a:r>
                <a:rPr dirty="0" smtClean="0"/>
                <a:t>окрывающая </a:t>
              </a:r>
              <a:r>
                <a:rPr dirty="0"/>
                <a:t>энергия авидьи</a:t>
              </a:r>
            </a:p>
          </p:txBody>
        </p:sp>
      </p:grpSp>
      <p:grpSp>
        <p:nvGrpSpPr>
          <p:cNvPr id="383" name="Google Shape;148;p17"/>
          <p:cNvGrpSpPr/>
          <p:nvPr/>
        </p:nvGrpSpPr>
        <p:grpSpPr>
          <a:xfrm>
            <a:off x="14171131" y="6656186"/>
            <a:ext cx="5975204" cy="5584581"/>
            <a:chOff x="-1" y="0"/>
            <a:chExt cx="5975202" cy="5584579"/>
          </a:xfrm>
        </p:grpSpPr>
        <p:sp>
          <p:nvSpPr>
            <p:cNvPr id="381" name="Rectangle"/>
            <p:cNvSpPr/>
            <p:nvPr/>
          </p:nvSpPr>
          <p:spPr>
            <a:xfrm>
              <a:off x="-1" y="0"/>
              <a:ext cx="5975202" cy="5584579"/>
            </a:xfrm>
            <a:prstGeom prst="rect">
              <a:avLst/>
            </a:prstGeom>
            <a:solidFill>
              <a:srgbClr val="A4C2F4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82" name="Пракшепатмика…"/>
            <p:cNvSpPr txBox="1"/>
            <p:nvPr/>
          </p:nvSpPr>
          <p:spPr>
            <a:xfrm>
              <a:off x="12699" y="1345781"/>
              <a:ext cx="5949802" cy="28930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 smtClean="0"/>
                <a:t>п</a:t>
              </a:r>
              <a:r>
                <a:rPr dirty="0" smtClean="0"/>
                <a:t>ракшепатмика</a:t>
              </a:r>
              <a:r>
                <a:rPr lang="ru-RU" dirty="0" smtClean="0"/>
                <a:t>, с</a:t>
              </a:r>
              <a:r>
                <a:rPr dirty="0" smtClean="0"/>
                <a:t>тягивающая </a:t>
              </a:r>
              <a:r>
                <a:rPr dirty="0"/>
                <a:t>энергия авидьи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Авидья как часть майи</a:t>
            </a:r>
          </a:p>
        </p:txBody>
      </p:sp>
      <p:sp>
        <p:nvSpPr>
          <p:cNvPr id="386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727200" y="3593578"/>
            <a:ext cx="20929600" cy="929373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11479">
              <a:lnSpc>
                <a:spcPct val="115000"/>
              </a:lnSpc>
              <a:spcBef>
                <a:spcPts val="900"/>
              </a:spcBef>
              <a:tabLst>
                <a:tab pos="393700" algn="l"/>
                <a:tab pos="2590800" algn="l"/>
              </a:tabLst>
              <a:defRPr sz="405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 dirty="0">
                <a:solidFill>
                  <a:srgbClr val="2399C3"/>
                </a:solidFill>
              </a:rPr>
              <a:t>Брахма начал с того, что из собственной тени сотворил оболочки невежества, которые покрывают каждую обусловленную душу. Таких оболочек насчитывается пять: тамисра, андха-тамисра, тамас, моха и маха-моха. (ШБ 3.20.18)</a:t>
            </a:r>
          </a:p>
          <a:p>
            <a:pPr defTabSz="411479">
              <a:lnSpc>
                <a:spcPct val="115000"/>
              </a:lnSpc>
              <a:spcBef>
                <a:spcPts val="900"/>
              </a:spcBef>
              <a:tabLst>
                <a:tab pos="393700" algn="l"/>
                <a:tab pos="2590800" algn="l"/>
              </a:tabLst>
              <a:defRPr sz="405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5400" dirty="0"/>
          </a:p>
          <a:p>
            <a:pPr defTabSz="411479">
              <a:lnSpc>
                <a:spcPct val="115000"/>
              </a:lnSpc>
              <a:spcBef>
                <a:spcPts val="900"/>
              </a:spcBef>
              <a:tabLst>
                <a:tab pos="393700" algn="l"/>
                <a:tab pos="2590800" algn="l"/>
              </a:tabLst>
              <a:defRPr sz="405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5400" dirty="0"/>
              <a:t>Майя имеет две функции. Одну из них называют </a:t>
            </a:r>
            <a:r>
              <a:rPr sz="5400" i="1" dirty="0"/>
              <a:t>пракшепа̄тмика̄, </a:t>
            </a:r>
            <a:r>
              <a:rPr sz="5400" dirty="0"/>
              <a:t>а другую — </a:t>
            </a:r>
            <a:r>
              <a:rPr sz="5400" i="1" dirty="0"/>
              <a:t>а̄варан̣а̄тмика̄. А̄варан̣а̄тмика̄</a:t>
            </a:r>
            <a:r>
              <a:rPr sz="5400" dirty="0"/>
              <a:t> значит «покрывающая», а </a:t>
            </a:r>
            <a:r>
              <a:rPr sz="5400" i="1" dirty="0"/>
              <a:t>пракшепа̄тмика̄</a:t>
            </a:r>
            <a:r>
              <a:rPr sz="5400" dirty="0"/>
              <a:t> — «тянущая вниз»</a:t>
            </a:r>
            <a:r>
              <a:rPr sz="5400" dirty="0" smtClean="0"/>
              <a:t>.</a:t>
            </a:r>
            <a:r>
              <a:rPr lang="ru-RU" sz="5400" dirty="0" smtClean="0"/>
              <a:t> (</a:t>
            </a:r>
            <a:r>
              <a:rPr sz="5400" dirty="0" smtClean="0"/>
              <a:t>ШБ </a:t>
            </a:r>
            <a:r>
              <a:rPr sz="5400" dirty="0"/>
              <a:t>3.30.4, комм.)</a:t>
            </a:r>
            <a:endParaRPr sz="5400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sz="11500" dirty="0"/>
              <a:t>Даша-мула-таттва, стих 6</a:t>
            </a:r>
          </a:p>
        </p:txBody>
      </p:sp>
      <p:sp>
        <p:nvSpPr>
          <p:cNvPr id="170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526555" y="5043258"/>
            <a:ext cx="23230231" cy="6172201"/>
          </a:xfrm>
          <a:prstGeom prst="rect">
            <a:avLst/>
          </a:prstGeom>
        </p:spPr>
        <p:txBody>
          <a:bodyPr/>
          <a:lstStyle/>
          <a:p>
            <a:pPr algn="ctr" defTabSz="584200">
              <a:lnSpc>
                <a:spcPct val="120000"/>
              </a:lnSpc>
              <a:spcBef>
                <a:spcPts val="0"/>
              </a:spcBef>
              <a:tabLst/>
              <a:defRPr sz="6500" spc="-65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r>
              <a:rPr dirty="0"/>
              <a:t>сварупартхаир хинан ниджа-сукха-паран кришна-вимукхан</a:t>
            </a:r>
            <a:endParaRPr dirty="0">
              <a:latin typeface="Times Roman"/>
              <a:ea typeface="Times Roman"/>
              <a:cs typeface="Times Roman"/>
              <a:sym typeface="Times Roman"/>
            </a:endParaRPr>
          </a:p>
          <a:p>
            <a:pPr algn="ctr" defTabSz="584200">
              <a:lnSpc>
                <a:spcPct val="120000"/>
              </a:lnSpc>
              <a:spcBef>
                <a:spcPts val="0"/>
              </a:spcBef>
              <a:tabLst/>
              <a:defRPr sz="6500" spc="-65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r>
              <a:rPr dirty="0"/>
              <a:t>харер майа-дандйан гуна-нигада-джалаих калайати</a:t>
            </a:r>
            <a:endParaRPr dirty="0">
              <a:latin typeface="Times Roman"/>
              <a:ea typeface="Times Roman"/>
              <a:cs typeface="Times Roman"/>
              <a:sym typeface="Times Roman"/>
            </a:endParaRPr>
          </a:p>
          <a:p>
            <a:pPr algn="ctr" defTabSz="584200">
              <a:lnSpc>
                <a:spcPct val="120000"/>
              </a:lnSpc>
              <a:spcBef>
                <a:spcPts val="0"/>
              </a:spcBef>
              <a:tabLst/>
              <a:defRPr sz="6500" spc="-65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r>
              <a:rPr dirty="0"/>
              <a:t>татха стхулаир лингаи дви-видха варанаих клеша-никараир</a:t>
            </a:r>
            <a:endParaRPr dirty="0">
              <a:latin typeface="Times Roman"/>
              <a:ea typeface="Times Roman"/>
              <a:cs typeface="Times Roman"/>
              <a:sym typeface="Times Roman"/>
            </a:endParaRPr>
          </a:p>
          <a:p>
            <a:pPr algn="ctr" defTabSz="584200">
              <a:lnSpc>
                <a:spcPct val="120000"/>
              </a:lnSpc>
              <a:spcBef>
                <a:spcPts val="0"/>
              </a:spcBef>
              <a:tabLst/>
              <a:defRPr sz="6500" spc="-65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r>
              <a:rPr dirty="0"/>
              <a:t>махакармаланаир найати патитан сварга-нирайау</a:t>
            </a:r>
            <a:endParaRPr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Даша-мула-таттва, стих 6</a:t>
            </a:r>
          </a:p>
        </p:txBody>
      </p:sp>
      <p:sp>
        <p:nvSpPr>
          <p:cNvPr id="173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006364" y="3556261"/>
            <a:ext cx="22656800" cy="883404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80000"/>
              </a:lnSpc>
              <a:spcBef>
                <a:spcPts val="1400"/>
              </a:spcBef>
              <a:tabLst>
                <a:tab pos="203200" algn="l"/>
                <a:tab pos="419100" algn="l"/>
                <a:tab pos="622300" algn="l"/>
                <a:tab pos="838200" algn="l"/>
                <a:tab pos="1041400" algn="l"/>
                <a:tab pos="1257300" algn="l"/>
                <a:tab pos="1460500" algn="l"/>
                <a:tab pos="1676400" algn="l"/>
                <a:tab pos="1879600" algn="l"/>
                <a:tab pos="2095500" algn="l"/>
                <a:tab pos="2298700" algn="l"/>
                <a:tab pos="2514600" algn="l"/>
              </a:tabLst>
              <a:defRPr sz="3834"/>
            </a:lvl1pPr>
          </a:lstStyle>
          <a:p>
            <a:pPr algn="ctr">
              <a:lnSpc>
                <a:spcPct val="120000"/>
              </a:lnSpc>
            </a:pPr>
            <a:r>
              <a:rPr lang="en-US" sz="4400" i="1" dirty="0"/>
              <a:t>c</a:t>
            </a:r>
            <a:r>
              <a:rPr lang="ru-RU" sz="4400" i="1" dirty="0" err="1"/>
              <a:t>ва</a:t>
            </a:r>
            <a:r>
              <a:rPr lang="ru-RU" sz="4400" i="1" dirty="0"/>
              <a:t>-рупа</a:t>
            </a:r>
            <a:r>
              <a:rPr lang="en-US" sz="4400" i="1" dirty="0"/>
              <a:t>—</a:t>
            </a:r>
            <a:r>
              <a:rPr lang="ru-RU" sz="4400" dirty="0"/>
              <a:t>духовная природа; </a:t>
            </a:r>
            <a:r>
              <a:rPr lang="ru-RU" sz="4400" i="1" dirty="0" err="1"/>
              <a:t>артхаир</a:t>
            </a:r>
            <a:r>
              <a:rPr lang="en-US" sz="4400" i="1" dirty="0"/>
              <a:t>—</a:t>
            </a:r>
            <a:r>
              <a:rPr lang="ru-RU" sz="4400" dirty="0"/>
              <a:t>благоприятных вещей; </a:t>
            </a:r>
            <a:r>
              <a:rPr lang="ru-RU" sz="4400" i="1" dirty="0" err="1"/>
              <a:t>хинан</a:t>
            </a:r>
            <a:r>
              <a:rPr lang="en-US" sz="4400" i="1" dirty="0"/>
              <a:t>—</a:t>
            </a:r>
            <a:r>
              <a:rPr lang="ru-RU" sz="4400" dirty="0"/>
              <a:t>лишённый; </a:t>
            </a:r>
            <a:r>
              <a:rPr lang="ru-RU" sz="4400" i="1" dirty="0" err="1"/>
              <a:t>ниджа</a:t>
            </a:r>
            <a:r>
              <a:rPr lang="en-US" sz="4400" i="1" dirty="0"/>
              <a:t>—</a:t>
            </a:r>
            <a:r>
              <a:rPr lang="ru-RU" sz="4400" dirty="0"/>
              <a:t>самого себя, согласно ошибочному отождествлению с материей; </a:t>
            </a:r>
            <a:r>
              <a:rPr lang="ru-RU" sz="4400" i="1" dirty="0" err="1"/>
              <a:t>сукха</a:t>
            </a:r>
            <a:r>
              <a:rPr lang="en-US" sz="4400" i="1" dirty="0"/>
              <a:t>—</a:t>
            </a:r>
            <a:r>
              <a:rPr lang="ru-RU" sz="4400" dirty="0"/>
              <a:t>счастье; </a:t>
            </a:r>
            <a:r>
              <a:rPr lang="ru-RU" sz="4400" i="1" dirty="0" err="1"/>
              <a:t>паран</a:t>
            </a:r>
            <a:r>
              <a:rPr lang="en-US" sz="4400" i="1" dirty="0"/>
              <a:t>—</a:t>
            </a:r>
            <a:r>
              <a:rPr lang="ru-RU" sz="4400" dirty="0"/>
              <a:t>принимая за самое важное;</a:t>
            </a:r>
            <a:r>
              <a:rPr lang="en-US" sz="4400" dirty="0"/>
              <a:t> </a:t>
            </a:r>
            <a:r>
              <a:rPr lang="ru-RU" sz="4400" i="1" dirty="0"/>
              <a:t>кришна</a:t>
            </a:r>
            <a:r>
              <a:rPr lang="en-US" sz="4400" i="1" dirty="0"/>
              <a:t>—</a:t>
            </a:r>
            <a:r>
              <a:rPr lang="ru-RU" sz="4400" dirty="0"/>
              <a:t>к Кришне; </a:t>
            </a:r>
            <a:r>
              <a:rPr lang="ru-RU" sz="4400" i="1" dirty="0" err="1"/>
              <a:t>вимукхан</a:t>
            </a:r>
            <a:r>
              <a:rPr lang="en-US" sz="4400" i="1" dirty="0"/>
              <a:t>—</a:t>
            </a:r>
            <a:r>
              <a:rPr lang="ru-RU" sz="4400" dirty="0"/>
              <a:t>питающий отвращение; </a:t>
            </a:r>
            <a:r>
              <a:rPr lang="ru-RU" sz="4400" i="1" dirty="0"/>
              <a:t>хари</a:t>
            </a:r>
            <a:r>
              <a:rPr lang="en-US" sz="4400" i="1" dirty="0"/>
              <a:t>—</a:t>
            </a:r>
            <a:r>
              <a:rPr lang="ru-RU" sz="4400" dirty="0"/>
              <a:t>Господа Хари;</a:t>
            </a:r>
            <a:r>
              <a:rPr lang="en-US" sz="4400" dirty="0"/>
              <a:t> </a:t>
            </a:r>
            <a:r>
              <a:rPr lang="ru-RU" sz="4400" i="1" dirty="0" err="1"/>
              <a:t>майа</a:t>
            </a:r>
            <a:r>
              <a:rPr lang="en-US" sz="4400" i="1" dirty="0"/>
              <a:t>—</a:t>
            </a:r>
            <a:r>
              <a:rPr lang="ru-RU" sz="4400" dirty="0"/>
              <a:t>иллюзорная энергия; </a:t>
            </a:r>
            <a:r>
              <a:rPr lang="ru-RU" sz="4400" i="1" dirty="0" err="1"/>
              <a:t>дандйан</a:t>
            </a:r>
            <a:r>
              <a:rPr lang="en-US" sz="4400" i="1" dirty="0"/>
              <a:t>—</a:t>
            </a:r>
            <a:r>
              <a:rPr lang="ru-RU" sz="4400" dirty="0"/>
              <a:t>наказывающая; </a:t>
            </a:r>
            <a:r>
              <a:rPr lang="ru-RU" sz="4400" i="1" dirty="0" err="1"/>
              <a:t>гуна</a:t>
            </a:r>
            <a:r>
              <a:rPr lang="en-US" sz="4400" i="1" dirty="0"/>
              <a:t>—</a:t>
            </a:r>
            <a:r>
              <a:rPr lang="ru-RU" sz="4400" dirty="0"/>
              <a:t>гун материальной природы; </a:t>
            </a:r>
            <a:r>
              <a:rPr lang="ru-RU" sz="4400" i="1" dirty="0" err="1"/>
              <a:t>нигада</a:t>
            </a:r>
            <a:r>
              <a:rPr lang="en-US" sz="4400" i="1" dirty="0"/>
              <a:t>—</a:t>
            </a:r>
            <a:r>
              <a:rPr lang="ru-RU" sz="4400" dirty="0"/>
              <a:t>оковы; </a:t>
            </a:r>
            <a:r>
              <a:rPr lang="ru-RU" sz="4400" i="1" dirty="0" err="1"/>
              <a:t>джалаих</a:t>
            </a:r>
            <a:r>
              <a:rPr lang="ru-RU" sz="4400" i="1" dirty="0"/>
              <a:t> – </a:t>
            </a:r>
            <a:r>
              <a:rPr lang="ru-RU" sz="4400" dirty="0"/>
              <a:t>сетью;</a:t>
            </a:r>
            <a:r>
              <a:rPr lang="en-US" sz="4400" dirty="0"/>
              <a:t> </a:t>
            </a:r>
            <a:r>
              <a:rPr lang="ru-RU" sz="4400" i="1" dirty="0" err="1"/>
              <a:t>калайати</a:t>
            </a:r>
            <a:r>
              <a:rPr lang="en-US" sz="4400" i="1" dirty="0"/>
              <a:t>—</a:t>
            </a:r>
            <a:r>
              <a:rPr lang="ru-RU" sz="4400" dirty="0"/>
              <a:t>удерживает; </a:t>
            </a:r>
            <a:r>
              <a:rPr lang="ru-RU" sz="4400" i="1" dirty="0" err="1"/>
              <a:t>татха</a:t>
            </a:r>
            <a:r>
              <a:rPr lang="en-US" sz="4400" i="1" dirty="0"/>
              <a:t>—</a:t>
            </a:r>
            <a:r>
              <a:rPr lang="ru-RU" sz="4400" dirty="0"/>
              <a:t>таким же образом; </a:t>
            </a:r>
            <a:r>
              <a:rPr lang="ru-RU" sz="4400" i="1" dirty="0" err="1"/>
              <a:t>стхулаир</a:t>
            </a:r>
            <a:r>
              <a:rPr lang="en-US" sz="4400" i="1" dirty="0"/>
              <a:t>—</a:t>
            </a:r>
            <a:r>
              <a:rPr lang="ru-RU" sz="4400" dirty="0"/>
              <a:t>с помощью грубых элементов; </a:t>
            </a:r>
            <a:r>
              <a:rPr lang="ru-RU" sz="4400" i="1" dirty="0" err="1"/>
              <a:t>лингаи</a:t>
            </a:r>
            <a:r>
              <a:rPr lang="en-US" sz="4400" i="1" dirty="0"/>
              <a:t>—</a:t>
            </a:r>
            <a:r>
              <a:rPr lang="ru-RU" sz="4400" dirty="0"/>
              <a:t>с помощью тонких элементов; </a:t>
            </a:r>
            <a:r>
              <a:rPr lang="ru-RU" sz="4400" i="1" dirty="0" err="1"/>
              <a:t>дви-видха</a:t>
            </a:r>
            <a:r>
              <a:rPr lang="en-US" sz="4400" i="1" dirty="0"/>
              <a:t>—</a:t>
            </a:r>
            <a:r>
              <a:rPr lang="ru-RU" sz="4400" dirty="0"/>
              <a:t>двух видов; </a:t>
            </a:r>
            <a:r>
              <a:rPr lang="ru-RU" sz="4400" i="1" dirty="0" err="1"/>
              <a:t>варанаих</a:t>
            </a:r>
            <a:r>
              <a:rPr lang="en-US" sz="4400" i="1" dirty="0"/>
              <a:t>—</a:t>
            </a:r>
            <a:r>
              <a:rPr lang="ru-RU" sz="4400" dirty="0"/>
              <a:t>оболочек; </a:t>
            </a:r>
            <a:r>
              <a:rPr lang="ru-RU" sz="4400" i="1" dirty="0"/>
              <a:t>клеша</a:t>
            </a:r>
            <a:r>
              <a:rPr lang="en-US" sz="4400" i="1" dirty="0"/>
              <a:t>—</a:t>
            </a:r>
            <a:r>
              <a:rPr lang="ru-RU" sz="4400" dirty="0"/>
              <a:t>страданий; </a:t>
            </a:r>
            <a:r>
              <a:rPr lang="ru-RU" sz="4400" i="1" dirty="0" err="1"/>
              <a:t>никараир</a:t>
            </a:r>
            <a:r>
              <a:rPr lang="en-US" sz="4400" i="1" dirty="0"/>
              <a:t>—</a:t>
            </a:r>
            <a:r>
              <a:rPr lang="ru-RU" sz="4400" dirty="0"/>
              <a:t>множеством; </a:t>
            </a:r>
            <a:r>
              <a:rPr lang="ru-RU" sz="4400" i="1" dirty="0"/>
              <a:t>маха</a:t>
            </a:r>
            <a:r>
              <a:rPr lang="en-US" sz="4400" i="1" dirty="0"/>
              <a:t>—</a:t>
            </a:r>
            <a:r>
              <a:rPr lang="ru-RU" sz="4400" dirty="0"/>
              <a:t>великой; </a:t>
            </a:r>
            <a:r>
              <a:rPr lang="ru-RU" sz="4400" i="1" dirty="0"/>
              <a:t>карма</a:t>
            </a:r>
            <a:r>
              <a:rPr lang="en-US" sz="4400" i="1" dirty="0"/>
              <a:t>—</a:t>
            </a:r>
            <a:r>
              <a:rPr lang="ru-RU" sz="4400" dirty="0"/>
              <a:t>деятельности ради плодов; </a:t>
            </a:r>
            <a:r>
              <a:rPr lang="ru-RU" sz="4400" i="1" dirty="0" err="1"/>
              <a:t>аланаир</a:t>
            </a:r>
            <a:r>
              <a:rPr lang="en-US" sz="4400" i="1" dirty="0"/>
              <a:t>—</a:t>
            </a:r>
            <a:r>
              <a:rPr lang="ru-RU" sz="4400" dirty="0"/>
              <a:t>цепями; </a:t>
            </a:r>
            <a:r>
              <a:rPr lang="ru-RU" sz="4400" i="1" dirty="0" err="1"/>
              <a:t>найати</a:t>
            </a:r>
            <a:r>
              <a:rPr lang="en-US" sz="4400" i="1" dirty="0"/>
              <a:t>—</a:t>
            </a:r>
            <a:r>
              <a:rPr lang="ru-RU" sz="4400" dirty="0"/>
              <a:t>ведёт; </a:t>
            </a:r>
            <a:r>
              <a:rPr lang="ru-RU" sz="4400" i="1" dirty="0" err="1"/>
              <a:t>патитан</a:t>
            </a:r>
            <a:r>
              <a:rPr lang="en-US" sz="4400" i="1" dirty="0"/>
              <a:t>—</a:t>
            </a:r>
            <a:r>
              <a:rPr lang="ru-RU" sz="4400" dirty="0"/>
              <a:t>падшие обусловленные души; </a:t>
            </a:r>
            <a:r>
              <a:rPr lang="ru-RU" sz="4400" i="1" dirty="0" err="1"/>
              <a:t>сварга</a:t>
            </a:r>
            <a:r>
              <a:rPr lang="en-US" sz="4400" i="1" dirty="0"/>
              <a:t>—</a:t>
            </a:r>
            <a:r>
              <a:rPr lang="ru-RU" sz="4400" dirty="0"/>
              <a:t>на райские планеты; </a:t>
            </a:r>
            <a:r>
              <a:rPr lang="ru-RU" sz="4400" i="1" dirty="0" err="1"/>
              <a:t>нирайау</a:t>
            </a:r>
            <a:r>
              <a:rPr lang="en-US" sz="4400" i="1" dirty="0"/>
              <a:t>—</a:t>
            </a:r>
            <a:r>
              <a:rPr lang="ru-RU" sz="4400" dirty="0"/>
              <a:t>и на адские планеты.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800" dirty="0"/>
              <a:t>Теодицея – «проблема зла», оправдание воли Бога, несмотря на существование зла</a:t>
            </a:r>
            <a:br>
              <a:rPr lang="ru-RU" sz="8800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27200" y="5043258"/>
            <a:ext cx="21592808" cy="6172201"/>
          </a:xfrm>
        </p:spPr>
        <p:txBody>
          <a:bodyPr/>
          <a:lstStyle/>
          <a:p>
            <a:r>
              <a:rPr lang="ru-RU" sz="6000" dirty="0"/>
              <a:t>Люди становятся атеистами, так как не могут найти решение этой проблемы. Именно это произошло с Дарвином, в результате чего, как однажды сказал Шрила Прабхупада, «много лет назад </a:t>
            </a:r>
            <a:r>
              <a:rPr lang="ru-RU" sz="6000" dirty="0" smtClean="0"/>
              <a:t>один негодяй </a:t>
            </a:r>
            <a:r>
              <a:rPr lang="ru-RU" sz="6000" dirty="0"/>
              <a:t>по имени Дарвин испортил всю человеческую цивилизацию»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018090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solidFill>
                  <a:schemeClr val="bg2">
                    <a:lumMod val="50000"/>
                  </a:schemeClr>
                </a:solidFill>
              </a:rPr>
              <a:t>Что такое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</a:t>
            </a:r>
            <a:r>
              <a:rPr dirty="0" smtClean="0">
                <a:solidFill>
                  <a:schemeClr val="bg2">
                    <a:lumMod val="50000"/>
                  </a:schemeClr>
                </a:solidFill>
              </a:rPr>
              <a:t>айа?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6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1727200" y="4394778"/>
            <a:ext cx="20929600" cy="84396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80415">
              <a:lnSpc>
                <a:spcPct val="13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/>
              <a:t>р̣те ’ртхам̇ йат </a:t>
            </a:r>
            <a:r>
              <a:rPr sz="5400" dirty="0" smtClean="0"/>
              <a:t>пратӣйета</a:t>
            </a:r>
            <a:endParaRPr sz="5400" dirty="0"/>
          </a:p>
          <a:p>
            <a:pPr algn="ctr" defTabSz="280415">
              <a:lnSpc>
                <a:spcPct val="13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/>
              <a:t>на пратӣйета </a:t>
            </a:r>
            <a:r>
              <a:rPr sz="5400" dirty="0" smtClean="0"/>
              <a:t>ча̄тмани</a:t>
            </a:r>
            <a:endParaRPr sz="5400" dirty="0"/>
          </a:p>
          <a:p>
            <a:pPr algn="ctr" defTabSz="280415">
              <a:lnSpc>
                <a:spcPct val="13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/>
              <a:t>тад видйа̄д а̄тмано </a:t>
            </a:r>
            <a:r>
              <a:rPr sz="5400" dirty="0" smtClean="0"/>
              <a:t>ма̄йа̄м̇</a:t>
            </a:r>
            <a:endParaRPr sz="5400" dirty="0"/>
          </a:p>
          <a:p>
            <a:pPr algn="ctr" defTabSz="280415">
              <a:lnSpc>
                <a:spcPct val="13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/>
              <a:t>йатха̄бха̄со йатха̄ </a:t>
            </a:r>
            <a:r>
              <a:rPr sz="5400" dirty="0" smtClean="0"/>
              <a:t>тамах̣</a:t>
            </a:r>
            <a:endParaRPr lang="ru-RU" sz="5400" dirty="0" smtClean="0"/>
          </a:p>
          <a:p>
            <a:pPr algn="ctr" defTabSz="280415">
              <a:lnSpc>
                <a:spcPct val="90000"/>
              </a:lnSpc>
              <a:spcBef>
                <a:spcPts val="0"/>
              </a:spcBef>
              <a:tabLst/>
              <a:defRPr sz="2112" spc="-21">
                <a:solidFill>
                  <a:srgbClr val="227AAE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 sz="3600" spc="-24" dirty="0">
              <a:latin typeface="Balaram"/>
              <a:ea typeface="Balaram"/>
              <a:cs typeface="Balaram"/>
              <a:sym typeface="Balaram"/>
            </a:endParaRPr>
          </a:p>
          <a:p>
            <a:pPr algn="ctr" defTabSz="280415">
              <a:lnSpc>
                <a:spcPct val="11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>
                <a:solidFill>
                  <a:srgbClr val="2399C3"/>
                </a:solidFill>
              </a:rPr>
              <a:t>О Брахма, все, что кажется обладающим какой-то ценностью, но при этом не связано со Мной, — нереально. Знай же, что это — Моя иллюзорная энергия, отблеск света во тьме</a:t>
            </a:r>
            <a:r>
              <a:rPr sz="5400" dirty="0" smtClean="0">
                <a:solidFill>
                  <a:srgbClr val="2399C3"/>
                </a:solidFill>
              </a:rPr>
              <a:t>.</a:t>
            </a:r>
            <a:r>
              <a:rPr lang="ru-RU" sz="5400" dirty="0" smtClean="0">
                <a:solidFill>
                  <a:srgbClr val="2399C3"/>
                </a:solidFill>
              </a:rPr>
              <a:t> </a:t>
            </a:r>
            <a:r>
              <a:rPr lang="ru-RU" sz="5400" spc="-41" dirty="0">
                <a:solidFill>
                  <a:srgbClr val="2399C3"/>
                </a:solidFill>
                <a:sym typeface="Publico Headline Black"/>
              </a:rPr>
              <a:t>(ШБ, 2.9.34)</a:t>
            </a:r>
            <a:endParaRPr lang="ru-RU" sz="5400" b="1" dirty="0">
              <a:solidFill>
                <a:srgbClr val="2399C3"/>
              </a:solidFill>
              <a:latin typeface="Times Roman"/>
              <a:ea typeface="Times Roman"/>
              <a:cs typeface="Times Roman"/>
              <a:sym typeface="Times Roman"/>
            </a:endParaRPr>
          </a:p>
          <a:p>
            <a:pPr algn="ctr" defTabSz="280415">
              <a:lnSpc>
                <a:spcPct val="110000"/>
              </a:lnSpc>
              <a:spcBef>
                <a:spcPts val="0"/>
              </a:spcBef>
              <a:tabLst/>
              <a:defRPr sz="4128" spc="-41">
                <a:latin typeface="+mn-lt"/>
                <a:ea typeface="+mn-ea"/>
                <a:cs typeface="+mn-cs"/>
                <a:sym typeface="Publico Headline Black"/>
              </a:defRPr>
            </a:pPr>
            <a:endParaRPr sz="54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15;p15"/>
          <p:cNvGrpSpPr/>
          <p:nvPr/>
        </p:nvGrpSpPr>
        <p:grpSpPr>
          <a:xfrm>
            <a:off x="4538399" y="1583711"/>
            <a:ext cx="15307203" cy="1292579"/>
            <a:chOff x="0" y="48361"/>
            <a:chExt cx="15307201" cy="1292578"/>
          </a:xfrm>
        </p:grpSpPr>
        <p:sp>
          <p:nvSpPr>
            <p:cNvPr id="3" name="Rectangle"/>
            <p:cNvSpPr/>
            <p:nvPr/>
          </p:nvSpPr>
          <p:spPr>
            <a:xfrm>
              <a:off x="0" y="90249"/>
              <a:ext cx="15307201" cy="1208802"/>
            </a:xfrm>
            <a:prstGeom prst="rect">
              <a:avLst/>
            </a:prstGeom>
            <a:solidFill>
              <a:srgbClr val="C9DAF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" name="Ишвара"/>
            <p:cNvSpPr/>
            <p:nvPr/>
          </p:nvSpPr>
          <p:spPr>
            <a:xfrm>
              <a:off x="12700" y="48361"/>
              <a:ext cx="152818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и</a:t>
              </a:r>
              <a:r>
                <a:rPr dirty="0" smtClean="0"/>
                <a:t>швара</a:t>
              </a:r>
              <a:endParaRPr dirty="0"/>
            </a:p>
          </p:txBody>
        </p:sp>
      </p:grpSp>
      <p:grpSp>
        <p:nvGrpSpPr>
          <p:cNvPr id="5" name="Google Shape;116;p15"/>
          <p:cNvGrpSpPr/>
          <p:nvPr/>
        </p:nvGrpSpPr>
        <p:grpSpPr>
          <a:xfrm>
            <a:off x="4946399" y="2785255"/>
            <a:ext cx="5975202" cy="1292579"/>
            <a:chOff x="0" y="-13596"/>
            <a:chExt cx="5975201" cy="1292577"/>
          </a:xfrm>
        </p:grpSpPr>
        <p:sp>
          <p:nvSpPr>
            <p:cNvPr id="6" name="Rectangle"/>
            <p:cNvSpPr/>
            <p:nvPr/>
          </p:nvSpPr>
          <p:spPr>
            <a:xfrm>
              <a:off x="0" y="402649"/>
              <a:ext cx="5975201" cy="584001"/>
            </a:xfrm>
            <a:prstGeom prst="rect">
              <a:avLst/>
            </a:prstGeom>
            <a:solidFill>
              <a:srgbClr val="F9CB9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7" name="Кала"/>
            <p:cNvSpPr/>
            <p:nvPr/>
          </p:nvSpPr>
          <p:spPr>
            <a:xfrm>
              <a:off x="12700" y="-13596"/>
              <a:ext cx="5949801" cy="12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/>
                <a:t>к</a:t>
              </a:r>
              <a:r>
                <a:rPr dirty="0" smtClean="0"/>
                <a:t>ала</a:t>
              </a:r>
              <a:endParaRPr dirty="0"/>
            </a:p>
          </p:txBody>
        </p:sp>
      </p:grpSp>
      <p:grpSp>
        <p:nvGrpSpPr>
          <p:cNvPr id="8" name="Google Shape;117;p15"/>
          <p:cNvGrpSpPr/>
          <p:nvPr/>
        </p:nvGrpSpPr>
        <p:grpSpPr>
          <a:xfrm>
            <a:off x="4946399" y="3409188"/>
            <a:ext cx="5975202" cy="1292579"/>
            <a:chOff x="0" y="-13596"/>
            <a:chExt cx="5975201" cy="1292577"/>
          </a:xfrm>
        </p:grpSpPr>
        <p:sp>
          <p:nvSpPr>
            <p:cNvPr id="9" name="Rectangle"/>
            <p:cNvSpPr/>
            <p:nvPr/>
          </p:nvSpPr>
          <p:spPr>
            <a:xfrm>
              <a:off x="0" y="402649"/>
              <a:ext cx="5975201" cy="584001"/>
            </a:xfrm>
            <a:prstGeom prst="rect">
              <a:avLst/>
            </a:prstGeom>
            <a:solidFill>
              <a:srgbClr val="D5A6BD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0" name="Дживы"/>
            <p:cNvSpPr/>
            <p:nvPr/>
          </p:nvSpPr>
          <p:spPr>
            <a:xfrm>
              <a:off x="12700" y="-13596"/>
              <a:ext cx="5949801" cy="12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д</a:t>
              </a:r>
              <a:r>
                <a:rPr dirty="0" smtClean="0"/>
                <a:t>живы</a:t>
              </a:r>
              <a:endParaRPr dirty="0"/>
            </a:p>
          </p:txBody>
        </p:sp>
      </p:grpSp>
      <p:grpSp>
        <p:nvGrpSpPr>
          <p:cNvPr id="11" name="Google Shape;118;p15"/>
          <p:cNvGrpSpPr/>
          <p:nvPr/>
        </p:nvGrpSpPr>
        <p:grpSpPr>
          <a:xfrm>
            <a:off x="4538399" y="5141045"/>
            <a:ext cx="15307203" cy="1292579"/>
            <a:chOff x="0" y="48361"/>
            <a:chExt cx="15307201" cy="1292578"/>
          </a:xfrm>
        </p:grpSpPr>
        <p:sp>
          <p:nvSpPr>
            <p:cNvPr id="12" name="Rectangle"/>
            <p:cNvSpPr/>
            <p:nvPr/>
          </p:nvSpPr>
          <p:spPr>
            <a:xfrm>
              <a:off x="0" y="90249"/>
              <a:ext cx="15307201" cy="1208802"/>
            </a:xfrm>
            <a:prstGeom prst="rect">
              <a:avLst/>
            </a:prstGeom>
            <a:solidFill>
              <a:srgbClr val="B6D7A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3" name="Майа"/>
            <p:cNvSpPr/>
            <p:nvPr/>
          </p:nvSpPr>
          <p:spPr>
            <a:xfrm>
              <a:off x="12700" y="48361"/>
              <a:ext cx="152818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м</a:t>
              </a:r>
              <a:r>
                <a:rPr dirty="0" smtClean="0"/>
                <a:t>айа</a:t>
              </a:r>
              <a:endParaRPr dirty="0"/>
            </a:p>
          </p:txBody>
        </p:sp>
      </p:grpSp>
      <p:sp>
        <p:nvSpPr>
          <p:cNvPr id="14" name="Google Shape;119;p15"/>
          <p:cNvSpPr/>
          <p:nvPr/>
        </p:nvSpPr>
        <p:spPr>
          <a:xfrm flipH="1">
            <a:off x="10921602" y="2834400"/>
            <a:ext cx="2367998" cy="2308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C2F4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pSp>
        <p:nvGrpSpPr>
          <p:cNvPr id="15" name="Google Shape;120;p15"/>
          <p:cNvGrpSpPr/>
          <p:nvPr/>
        </p:nvGrpSpPr>
        <p:grpSpPr>
          <a:xfrm>
            <a:off x="13323466" y="2958270"/>
            <a:ext cx="5975203" cy="1292579"/>
            <a:chOff x="0" y="1015104"/>
            <a:chExt cx="5975201" cy="1292577"/>
          </a:xfrm>
        </p:grpSpPr>
        <p:sp>
          <p:nvSpPr>
            <p:cNvPr id="16" name="Rectangle"/>
            <p:cNvSpPr/>
            <p:nvPr/>
          </p:nvSpPr>
          <p:spPr>
            <a:xfrm>
              <a:off x="0" y="1431349"/>
              <a:ext cx="5975201" cy="584001"/>
            </a:xfrm>
            <a:prstGeom prst="rect">
              <a:avLst/>
            </a:prstGeom>
            <a:solidFill>
              <a:srgbClr val="F9CB9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7" name="Взгляд"/>
            <p:cNvSpPr/>
            <p:nvPr/>
          </p:nvSpPr>
          <p:spPr>
            <a:xfrm>
              <a:off x="12700" y="1015104"/>
              <a:ext cx="5949801" cy="12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/>
                <a:t>в</a:t>
              </a:r>
              <a:r>
                <a:rPr dirty="0" smtClean="0"/>
                <a:t>згляд </a:t>
              </a:r>
              <a:endParaRPr dirty="0"/>
            </a:p>
          </p:txBody>
        </p:sp>
      </p:grpSp>
      <p:sp>
        <p:nvSpPr>
          <p:cNvPr id="18" name="Google Shape;121;p15"/>
          <p:cNvSpPr/>
          <p:nvPr/>
        </p:nvSpPr>
        <p:spPr>
          <a:xfrm rot="10800000">
            <a:off x="10196799" y="6431333"/>
            <a:ext cx="1933601" cy="274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574"/>
                </a:lnTo>
                <a:cubicBezTo>
                  <a:pt x="0" y="4891"/>
                  <a:pt x="4231" y="1905"/>
                  <a:pt x="9450" y="1905"/>
                </a:cubicBezTo>
                <a:lnTo>
                  <a:pt x="16200" y="1905"/>
                </a:lnTo>
                <a:lnTo>
                  <a:pt x="16200" y="0"/>
                </a:lnTo>
                <a:lnTo>
                  <a:pt x="21600" y="3811"/>
                </a:lnTo>
                <a:lnTo>
                  <a:pt x="16200" y="7621"/>
                </a:lnTo>
                <a:lnTo>
                  <a:pt x="16200" y="5716"/>
                </a:lnTo>
                <a:lnTo>
                  <a:pt x="9450" y="5716"/>
                </a:lnTo>
                <a:cubicBezTo>
                  <a:pt x="7213" y="5716"/>
                  <a:pt x="5400" y="6996"/>
                  <a:pt x="5400" y="8574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19" name="Google Shape;122;p15"/>
          <p:cNvSpPr/>
          <p:nvPr/>
        </p:nvSpPr>
        <p:spPr>
          <a:xfrm rot="10800000" flipH="1">
            <a:off x="12206332" y="6431333"/>
            <a:ext cx="1872802" cy="274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275"/>
                </a:lnTo>
                <a:cubicBezTo>
                  <a:pt x="0" y="4708"/>
                  <a:pt x="4231" y="1816"/>
                  <a:pt x="9450" y="1816"/>
                </a:cubicBezTo>
                <a:lnTo>
                  <a:pt x="16200" y="1816"/>
                </a:lnTo>
                <a:lnTo>
                  <a:pt x="16200" y="0"/>
                </a:lnTo>
                <a:lnTo>
                  <a:pt x="21600" y="3661"/>
                </a:lnTo>
                <a:lnTo>
                  <a:pt x="16200" y="7322"/>
                </a:lnTo>
                <a:lnTo>
                  <a:pt x="16200" y="5507"/>
                </a:lnTo>
                <a:lnTo>
                  <a:pt x="9450" y="5507"/>
                </a:lnTo>
                <a:cubicBezTo>
                  <a:pt x="7213" y="5507"/>
                  <a:pt x="5400" y="6746"/>
                  <a:pt x="5400" y="8275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pSp>
        <p:nvGrpSpPr>
          <p:cNvPr id="20" name="Google Shape;123;p15"/>
          <p:cNvGrpSpPr/>
          <p:nvPr/>
        </p:nvGrpSpPr>
        <p:grpSpPr>
          <a:xfrm>
            <a:off x="4221599" y="7176044"/>
            <a:ext cx="5975202" cy="2893017"/>
            <a:chOff x="0" y="213343"/>
            <a:chExt cx="5975201" cy="2893015"/>
          </a:xfrm>
        </p:grpSpPr>
        <p:sp>
          <p:nvSpPr>
            <p:cNvPr id="21" name="Rectangle"/>
            <p:cNvSpPr/>
            <p:nvPr/>
          </p:nvSpPr>
          <p:spPr>
            <a:xfrm>
              <a:off x="0" y="287850"/>
              <a:ext cx="5975201" cy="2744001"/>
            </a:xfrm>
            <a:prstGeom prst="rect">
              <a:avLst/>
            </a:prstGeom>
            <a:solidFill>
              <a:srgbClr val="FFE5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2" name="Джива-майа…"/>
            <p:cNvSpPr/>
            <p:nvPr/>
          </p:nvSpPr>
          <p:spPr>
            <a:xfrm>
              <a:off x="12700" y="213343"/>
              <a:ext cx="5949801" cy="289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 smtClean="0"/>
                <a:t>д</a:t>
              </a:r>
              <a:r>
                <a:rPr dirty="0" smtClean="0"/>
                <a:t>жива</a:t>
              </a:r>
              <a:r>
                <a:rPr dirty="0"/>
                <a:t>-</a:t>
              </a:r>
              <a:r>
                <a:rPr dirty="0" smtClean="0"/>
                <a:t>майа</a:t>
              </a:r>
              <a:r>
                <a:rPr lang="ru-RU" dirty="0" smtClean="0"/>
                <a:t/>
              </a:r>
              <a:br>
                <a:rPr lang="ru-RU" dirty="0" smtClean="0"/>
              </a:br>
              <a:r>
                <a:rPr lang="ru-RU" dirty="0" smtClean="0"/>
                <a:t>н</a:t>
              </a:r>
              <a:r>
                <a:rPr dirty="0" smtClean="0"/>
                <a:t>имитта-</a:t>
              </a:r>
              <a:r>
                <a:rPr lang="ru-RU" dirty="0" smtClean="0"/>
                <a:t>карана</a:t>
              </a:r>
              <a:br>
                <a:rPr lang="ru-RU" dirty="0" smtClean="0"/>
              </a:br>
              <a:r>
                <a:rPr lang="ru-RU" dirty="0" smtClean="0"/>
                <a:t>й</a:t>
              </a:r>
              <a:r>
                <a:rPr dirty="0" smtClean="0"/>
                <a:t>атха бхашах</a:t>
              </a:r>
              <a:endParaRPr dirty="0"/>
            </a:p>
          </p:txBody>
        </p:sp>
      </p:grpSp>
      <p:grpSp>
        <p:nvGrpSpPr>
          <p:cNvPr id="23" name="Google Shape;124;p15"/>
          <p:cNvGrpSpPr/>
          <p:nvPr/>
        </p:nvGrpSpPr>
        <p:grpSpPr>
          <a:xfrm>
            <a:off x="14130682" y="7047773"/>
            <a:ext cx="5975203" cy="3149498"/>
            <a:chOff x="0" y="148603"/>
            <a:chExt cx="5975201" cy="3149496"/>
          </a:xfrm>
        </p:grpSpPr>
        <p:sp>
          <p:nvSpPr>
            <p:cNvPr id="24" name="Rectangle"/>
            <p:cNvSpPr/>
            <p:nvPr/>
          </p:nvSpPr>
          <p:spPr>
            <a:xfrm>
              <a:off x="0" y="351350"/>
              <a:ext cx="5975201" cy="2744001"/>
            </a:xfrm>
            <a:prstGeom prst="rect">
              <a:avLst/>
            </a:prstGeom>
            <a:solidFill>
              <a:srgbClr val="6D9EEB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5" name="Гуна-майа…"/>
            <p:cNvSpPr/>
            <p:nvPr/>
          </p:nvSpPr>
          <p:spPr>
            <a:xfrm>
              <a:off x="12700" y="148603"/>
              <a:ext cx="5949801" cy="314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 smtClean="0"/>
                <a:t>г</a:t>
              </a:r>
              <a:r>
                <a:rPr dirty="0" smtClean="0"/>
                <a:t>уна</a:t>
              </a:r>
              <a:r>
                <a:rPr dirty="0"/>
                <a:t>-майа</a:t>
              </a:r>
            </a:p>
            <a:p>
              <a:pPr>
                <a:defRPr sz="5200"/>
              </a:pPr>
              <a:r>
                <a:rPr lang="ru-RU" dirty="0" smtClean="0"/>
                <a:t>у</a:t>
              </a:r>
              <a:r>
                <a:rPr dirty="0" smtClean="0"/>
                <a:t>падхана-</a:t>
              </a:r>
              <a:r>
                <a:rPr lang="ru-RU" dirty="0" smtClean="0"/>
                <a:t>карана</a:t>
              </a:r>
              <a:endParaRPr dirty="0"/>
            </a:p>
            <a:p>
              <a:pPr>
                <a:defRPr sz="5200"/>
              </a:pPr>
              <a:r>
                <a:rPr lang="ru-RU" dirty="0" smtClean="0"/>
                <a:t>й</a:t>
              </a:r>
              <a:r>
                <a:rPr dirty="0" smtClean="0"/>
                <a:t>атха тамах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213554030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8342" spc="-83"/>
            </a:lvl1pPr>
          </a:lstStyle>
          <a:p>
            <a:r>
              <a:t>Два вида нимитта-майи: видья и авидья</a:t>
            </a:r>
          </a:p>
        </p:txBody>
      </p:sp>
      <p:sp>
        <p:nvSpPr>
          <p:cNvPr id="204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972793" y="3593577"/>
            <a:ext cx="22455303" cy="90787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defTabSz="257047">
              <a:spcBef>
                <a:spcPts val="0"/>
              </a:spcBef>
              <a:tabLst/>
              <a:defRPr sz="3784" spc="-37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6600" dirty="0">
                <a:solidFill>
                  <a:srgbClr val="2399C3"/>
                </a:solidFill>
              </a:rPr>
              <a:t>О Уддхава, и знание, и невежество, будучи порождениями </a:t>
            </a:r>
            <a:r>
              <a:rPr sz="6600" b="1" i="1" dirty="0">
                <a:solidFill>
                  <a:srgbClr val="2399C3"/>
                </a:solidFill>
                <a:ea typeface="Publico Headline Roman"/>
                <a:sym typeface="Publico Headline Roman"/>
              </a:rPr>
              <a:t>майи,</a:t>
            </a:r>
            <a:r>
              <a:rPr sz="6600" dirty="0">
                <a:solidFill>
                  <a:srgbClr val="2399C3"/>
                </a:solidFill>
              </a:rPr>
              <a:t> суть экспансии Моей энергии. Знание и невежество не имеют начала и являются для воплощенных живых существ вечной причиной освобождения и рабства. (ШБ 11.11.3)</a:t>
            </a:r>
          </a:p>
          <a:p>
            <a:pPr algn="ctr" defTabSz="257047">
              <a:lnSpc>
                <a:spcPct val="80000"/>
              </a:lnSpc>
              <a:spcBef>
                <a:spcPts val="0"/>
              </a:spcBef>
              <a:tabLst/>
              <a:defRPr sz="3784" spc="-37">
                <a:latin typeface="+mn-lt"/>
                <a:ea typeface="+mn-ea"/>
                <a:cs typeface="+mn-cs"/>
                <a:sym typeface="Publico Headline Black"/>
              </a:defRPr>
            </a:pPr>
            <a:endParaRPr dirty="0"/>
          </a:p>
          <a:p>
            <a:pPr algn="ctr" defTabSz="257047">
              <a:lnSpc>
                <a:spcPct val="80000"/>
              </a:lnSpc>
              <a:spcBef>
                <a:spcPts val="0"/>
              </a:spcBef>
              <a:tabLst/>
              <a:defRPr sz="3784" spc="-37">
                <a:latin typeface="+mn-lt"/>
                <a:ea typeface="+mn-ea"/>
                <a:cs typeface="+mn-cs"/>
                <a:sym typeface="Publico Headline Black"/>
              </a:defRPr>
            </a:pPr>
            <a:endParaRPr sz="2288" b="1" spc="-22" dirty="0">
              <a:solidFill>
                <a:srgbClr val="000000"/>
              </a:solidFill>
              <a:latin typeface="Balaram"/>
              <a:ea typeface="Balaram"/>
              <a:cs typeface="Balaram"/>
              <a:sym typeface="Balaram"/>
            </a:endParaRPr>
          </a:p>
          <a:p>
            <a:pPr algn="ctr" defTabSz="257047">
              <a:lnSpc>
                <a:spcPct val="80000"/>
              </a:lnSpc>
              <a:spcBef>
                <a:spcPts val="0"/>
              </a:spcBef>
              <a:tabLst/>
              <a:defRPr sz="3784" spc="-37">
                <a:latin typeface="+mn-lt"/>
                <a:ea typeface="+mn-ea"/>
                <a:cs typeface="+mn-cs"/>
                <a:sym typeface="Publico Headline Black"/>
              </a:defRPr>
            </a:pPr>
            <a:r>
              <a:rPr sz="5400" dirty="0">
                <a:solidFill>
                  <a:schemeClr val="bg1">
                    <a:lumMod val="25000"/>
                  </a:schemeClr>
                </a:solidFill>
              </a:rPr>
              <a:t>«Таким образом майа имеет три функции: прадхана, авидья</a:t>
            </a:r>
            <a:r>
              <a:rPr sz="5400" b="1" dirty="0">
                <a:solidFill>
                  <a:schemeClr val="bg1">
                    <a:lumMod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5400" dirty="0">
                <a:solidFill>
                  <a:schemeClr val="bg1">
                    <a:lumMod val="25000"/>
                  </a:schemeClr>
                </a:solidFill>
              </a:rPr>
              <a:t>и видья. </a:t>
            </a:r>
            <a:r>
              <a:rPr sz="5400" dirty="0">
                <a:solidFill>
                  <a:srgbClr val="0000FF"/>
                </a:solidFill>
              </a:rPr>
              <a:t>Прадхана создаёт оболочки </a:t>
            </a:r>
            <a:r>
              <a:rPr sz="5400" dirty="0">
                <a:solidFill>
                  <a:schemeClr val="bg1">
                    <a:lumMod val="25000"/>
                  </a:schemeClr>
                </a:solidFill>
              </a:rPr>
              <a:t>(упадхи – тонкие и грубые тела), являющиеся реальными. </a:t>
            </a:r>
            <a:r>
              <a:rPr sz="5400" dirty="0">
                <a:solidFill>
                  <a:srgbClr val="0000FF"/>
                </a:solidFill>
              </a:rPr>
              <a:t>Авидья создаёт отождествление с телом </a:t>
            </a:r>
            <a:r>
              <a:rPr sz="5400" dirty="0">
                <a:solidFill>
                  <a:schemeClr val="bg1">
                    <a:lumMod val="25000"/>
                  </a:schemeClr>
                </a:solidFill>
              </a:rPr>
              <a:t>(адхйаса), которое является ложным. </a:t>
            </a:r>
            <a:r>
              <a:rPr sz="5400" dirty="0">
                <a:solidFill>
                  <a:srgbClr val="0000FF"/>
                </a:solidFill>
              </a:rPr>
              <a:t>Видья разрушает ложное самоотождествление</a:t>
            </a:r>
            <a:r>
              <a:rPr sz="5400" dirty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sz="5400" dirty="0" smtClean="0"/>
              <a:t>Таковы </a:t>
            </a:r>
            <a:r>
              <a:rPr sz="5400" dirty="0"/>
              <a:t>три результата </a:t>
            </a:r>
            <a:r>
              <a:rPr lang="ru-RU" sz="5400" dirty="0" smtClean="0"/>
              <a:t>действия </a:t>
            </a:r>
            <a:r>
              <a:rPr sz="5400" dirty="0" smtClean="0"/>
              <a:t>этих </a:t>
            </a:r>
            <a:r>
              <a:rPr sz="5400" dirty="0"/>
              <a:t>трёх аспектов </a:t>
            </a:r>
            <a:r>
              <a:rPr sz="5400" dirty="0" smtClean="0"/>
              <a:t>майи</a:t>
            </a:r>
            <a:r>
              <a:rPr lang="ru-RU" sz="5400" dirty="0" smtClean="0"/>
              <a:t>»</a:t>
            </a:r>
            <a:endParaRPr sz="5400" b="1" dirty="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3851774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29;p16"/>
          <p:cNvGrpSpPr/>
          <p:nvPr/>
        </p:nvGrpSpPr>
        <p:grpSpPr>
          <a:xfrm>
            <a:off x="4538399" y="846133"/>
            <a:ext cx="15307203" cy="1481602"/>
            <a:chOff x="0" y="0"/>
            <a:chExt cx="15307201" cy="1481601"/>
          </a:xfrm>
        </p:grpSpPr>
        <p:sp>
          <p:nvSpPr>
            <p:cNvPr id="3" name="Rectangle"/>
            <p:cNvSpPr/>
            <p:nvPr/>
          </p:nvSpPr>
          <p:spPr>
            <a:xfrm>
              <a:off x="0" y="0"/>
              <a:ext cx="15307201" cy="1481601"/>
            </a:xfrm>
            <a:prstGeom prst="rect">
              <a:avLst/>
            </a:prstGeom>
            <a:solidFill>
              <a:srgbClr val="B6D7A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" name="Джива-майа. Нимитта-карана"/>
            <p:cNvSpPr/>
            <p:nvPr/>
          </p:nvSpPr>
          <p:spPr>
            <a:xfrm>
              <a:off x="12700" y="94512"/>
              <a:ext cx="152818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rPr lang="ru-RU" dirty="0" smtClean="0"/>
                <a:t>д</a:t>
              </a:r>
              <a:r>
                <a:rPr dirty="0" smtClean="0"/>
                <a:t>жива</a:t>
              </a:r>
              <a:r>
                <a:rPr dirty="0"/>
                <a:t>-</a:t>
              </a:r>
              <a:r>
                <a:rPr dirty="0" smtClean="0"/>
                <a:t>май</a:t>
              </a:r>
              <a:r>
                <a:rPr lang="ru-RU" dirty="0" smtClean="0"/>
                <a:t>я, н</a:t>
              </a:r>
              <a:r>
                <a:rPr dirty="0" smtClean="0"/>
                <a:t>имитта</a:t>
              </a:r>
              <a:r>
                <a:rPr dirty="0"/>
                <a:t>-карана</a:t>
              </a:r>
            </a:p>
          </p:txBody>
        </p:sp>
      </p:grpSp>
      <p:sp>
        <p:nvSpPr>
          <p:cNvPr id="5" name="Google Shape;130;p16"/>
          <p:cNvSpPr/>
          <p:nvPr/>
        </p:nvSpPr>
        <p:spPr>
          <a:xfrm rot="10800000">
            <a:off x="10196799" y="2367399"/>
            <a:ext cx="1933601" cy="26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740"/>
                </a:lnTo>
                <a:cubicBezTo>
                  <a:pt x="0" y="4986"/>
                  <a:pt x="4231" y="1942"/>
                  <a:pt x="9450" y="1942"/>
                </a:cubicBezTo>
                <a:lnTo>
                  <a:pt x="16200" y="1942"/>
                </a:lnTo>
                <a:lnTo>
                  <a:pt x="16200" y="0"/>
                </a:lnTo>
                <a:lnTo>
                  <a:pt x="21600" y="3884"/>
                </a:lnTo>
                <a:lnTo>
                  <a:pt x="16200" y="7769"/>
                </a:lnTo>
                <a:lnTo>
                  <a:pt x="16200" y="5827"/>
                </a:lnTo>
                <a:lnTo>
                  <a:pt x="9450" y="5827"/>
                </a:lnTo>
                <a:cubicBezTo>
                  <a:pt x="7213" y="5827"/>
                  <a:pt x="5400" y="7131"/>
                  <a:pt x="5400" y="8740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6" name="Google Shape;131;p16"/>
          <p:cNvSpPr/>
          <p:nvPr/>
        </p:nvSpPr>
        <p:spPr>
          <a:xfrm rot="10800000" flipH="1">
            <a:off x="12206332" y="2367399"/>
            <a:ext cx="1872802" cy="268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8435"/>
                </a:lnTo>
                <a:cubicBezTo>
                  <a:pt x="0" y="4799"/>
                  <a:pt x="4231" y="1851"/>
                  <a:pt x="9450" y="1851"/>
                </a:cubicBezTo>
                <a:lnTo>
                  <a:pt x="16200" y="1851"/>
                </a:lnTo>
                <a:lnTo>
                  <a:pt x="16200" y="0"/>
                </a:lnTo>
                <a:lnTo>
                  <a:pt x="21600" y="3732"/>
                </a:lnTo>
                <a:lnTo>
                  <a:pt x="16200" y="7464"/>
                </a:lnTo>
                <a:lnTo>
                  <a:pt x="16200" y="5613"/>
                </a:lnTo>
                <a:lnTo>
                  <a:pt x="9450" y="5613"/>
                </a:lnTo>
                <a:cubicBezTo>
                  <a:pt x="7213" y="5613"/>
                  <a:pt x="5400" y="6877"/>
                  <a:pt x="5400" y="8435"/>
                </a:cubicBezTo>
                <a:lnTo>
                  <a:pt x="54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2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grpSp>
        <p:nvGrpSpPr>
          <p:cNvPr id="7" name="Google Shape;132;p16"/>
          <p:cNvGrpSpPr/>
          <p:nvPr/>
        </p:nvGrpSpPr>
        <p:grpSpPr>
          <a:xfrm>
            <a:off x="4221598" y="3186551"/>
            <a:ext cx="5975203" cy="2744003"/>
            <a:chOff x="-1" y="0"/>
            <a:chExt cx="5975202" cy="2744001"/>
          </a:xfrm>
        </p:grpSpPr>
        <p:sp>
          <p:nvSpPr>
            <p:cNvPr id="8" name="Rectangle"/>
            <p:cNvSpPr/>
            <p:nvPr/>
          </p:nvSpPr>
          <p:spPr>
            <a:xfrm>
              <a:off x="-1" y="0"/>
              <a:ext cx="5975202" cy="2744001"/>
            </a:xfrm>
            <a:prstGeom prst="rect">
              <a:avLst/>
            </a:prstGeom>
            <a:solidFill>
              <a:srgbClr val="FFE5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9" name="Видья-вритти"/>
            <p:cNvSpPr txBox="1"/>
            <p:nvPr/>
          </p:nvSpPr>
          <p:spPr>
            <a:xfrm>
              <a:off x="12699" y="725710"/>
              <a:ext cx="5949802" cy="12925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в</a:t>
              </a:r>
              <a:r>
                <a:rPr dirty="0" smtClean="0"/>
                <a:t>идья</a:t>
              </a:r>
              <a:r>
                <a:rPr dirty="0"/>
                <a:t>-вритти</a:t>
              </a:r>
            </a:p>
          </p:txBody>
        </p:sp>
      </p:grpSp>
      <p:grpSp>
        <p:nvGrpSpPr>
          <p:cNvPr id="10" name="Google Shape;133;p16"/>
          <p:cNvGrpSpPr/>
          <p:nvPr/>
        </p:nvGrpSpPr>
        <p:grpSpPr>
          <a:xfrm>
            <a:off x="14155065" y="3186519"/>
            <a:ext cx="5975204" cy="2744003"/>
            <a:chOff x="-1" y="0"/>
            <a:chExt cx="5975202" cy="2744001"/>
          </a:xfrm>
        </p:grpSpPr>
        <p:sp>
          <p:nvSpPr>
            <p:cNvPr id="11" name="Rectangle"/>
            <p:cNvSpPr/>
            <p:nvPr/>
          </p:nvSpPr>
          <p:spPr>
            <a:xfrm>
              <a:off x="-1" y="0"/>
              <a:ext cx="5975202" cy="2744001"/>
            </a:xfrm>
            <a:prstGeom prst="rect">
              <a:avLst/>
            </a:prstGeom>
            <a:solidFill>
              <a:srgbClr val="6D9EEB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2" name="Авидья-вритти"/>
            <p:cNvSpPr txBox="1"/>
            <p:nvPr/>
          </p:nvSpPr>
          <p:spPr>
            <a:xfrm>
              <a:off x="12699" y="725710"/>
              <a:ext cx="5949802" cy="12925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видья</a:t>
              </a:r>
              <a:r>
                <a:rPr dirty="0"/>
                <a:t>-вритти</a:t>
              </a:r>
            </a:p>
          </p:txBody>
        </p:sp>
      </p:grpSp>
      <p:grpSp>
        <p:nvGrpSpPr>
          <p:cNvPr id="13" name="Google Shape;134;p16"/>
          <p:cNvGrpSpPr/>
          <p:nvPr/>
        </p:nvGrpSpPr>
        <p:grpSpPr>
          <a:xfrm>
            <a:off x="15504667" y="5930533"/>
            <a:ext cx="3276001" cy="1481601"/>
            <a:chOff x="0" y="399400"/>
            <a:chExt cx="3276000" cy="1481600"/>
          </a:xfrm>
        </p:grpSpPr>
        <p:sp>
          <p:nvSpPr>
            <p:cNvPr id="14" name="Shape"/>
            <p:cNvSpPr/>
            <p:nvPr/>
          </p:nvSpPr>
          <p:spPr>
            <a:xfrm flipH="1">
              <a:off x="-1" y="399400"/>
              <a:ext cx="3276002" cy="148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rgbClr val="A4C2F4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3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5" name="5 видов"/>
            <p:cNvSpPr/>
            <p:nvPr/>
          </p:nvSpPr>
          <p:spPr>
            <a:xfrm>
              <a:off x="831700" y="955000"/>
              <a:ext cx="1612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defRPr sz="5200"/>
              </a:pPr>
              <a:r>
                <a:t>5 </a:t>
              </a:r>
              <a:r>
                <a:rPr sz="3000"/>
                <a:t>видов</a:t>
              </a:r>
            </a:p>
          </p:txBody>
        </p:sp>
      </p:grpSp>
      <p:grpSp>
        <p:nvGrpSpPr>
          <p:cNvPr id="16" name="Google Shape;135;p16"/>
          <p:cNvGrpSpPr/>
          <p:nvPr/>
        </p:nvGrpSpPr>
        <p:grpSpPr>
          <a:xfrm>
            <a:off x="14346472" y="7251834"/>
            <a:ext cx="5412003" cy="1261801"/>
            <a:chOff x="0" y="44702"/>
            <a:chExt cx="5412001" cy="1261798"/>
          </a:xfrm>
        </p:grpSpPr>
        <p:sp>
          <p:nvSpPr>
            <p:cNvPr id="17" name="Rectangle"/>
            <p:cNvSpPr/>
            <p:nvPr/>
          </p:nvSpPr>
          <p:spPr>
            <a:xfrm>
              <a:off x="0" y="292800"/>
              <a:ext cx="5412001" cy="765600"/>
            </a:xfrm>
            <a:prstGeom prst="rect">
              <a:avLst/>
            </a:prstGeom>
            <a:solidFill>
              <a:srgbClr val="9FC5E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8" name="1 тамаха"/>
            <p:cNvSpPr/>
            <p:nvPr/>
          </p:nvSpPr>
          <p:spPr>
            <a:xfrm>
              <a:off x="12700" y="44702"/>
              <a:ext cx="5386601" cy="12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000"/>
              </a:lvl1pPr>
            </a:lstStyle>
            <a:p>
              <a:r>
                <a:rPr dirty="0" smtClean="0"/>
                <a:t>1</a:t>
              </a:r>
              <a:r>
                <a:rPr lang="ru-RU" dirty="0" smtClean="0"/>
                <a:t>)</a:t>
              </a:r>
              <a:r>
                <a:rPr dirty="0" smtClean="0"/>
                <a:t> тамах</a:t>
              </a:r>
              <a:endParaRPr dirty="0"/>
            </a:p>
          </p:txBody>
        </p:sp>
      </p:grpSp>
      <p:grpSp>
        <p:nvGrpSpPr>
          <p:cNvPr id="19" name="Google Shape;136;p16"/>
          <p:cNvGrpSpPr/>
          <p:nvPr/>
        </p:nvGrpSpPr>
        <p:grpSpPr>
          <a:xfrm>
            <a:off x="14346536" y="8263557"/>
            <a:ext cx="5412003" cy="1261801"/>
            <a:chOff x="0" y="44702"/>
            <a:chExt cx="5412001" cy="1261798"/>
          </a:xfrm>
        </p:grpSpPr>
        <p:sp>
          <p:nvSpPr>
            <p:cNvPr id="20" name="Rectangle"/>
            <p:cNvSpPr/>
            <p:nvPr/>
          </p:nvSpPr>
          <p:spPr>
            <a:xfrm>
              <a:off x="0" y="292800"/>
              <a:ext cx="5412001" cy="765600"/>
            </a:xfrm>
            <a:prstGeom prst="rect">
              <a:avLst/>
            </a:prstGeom>
            <a:solidFill>
              <a:srgbClr val="6FA8D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1" name="2 моха"/>
            <p:cNvSpPr/>
            <p:nvPr/>
          </p:nvSpPr>
          <p:spPr>
            <a:xfrm>
              <a:off x="12700" y="44702"/>
              <a:ext cx="5386601" cy="12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000"/>
              </a:lvl1pPr>
            </a:lstStyle>
            <a:p>
              <a:r>
                <a:rPr dirty="0" smtClean="0"/>
                <a:t>2</a:t>
              </a:r>
              <a:r>
                <a:rPr lang="ru-RU" dirty="0" smtClean="0"/>
                <a:t>)</a:t>
              </a:r>
              <a:r>
                <a:rPr dirty="0" smtClean="0"/>
                <a:t> </a:t>
              </a:r>
              <a:r>
                <a:rPr dirty="0"/>
                <a:t>моха</a:t>
              </a:r>
            </a:p>
          </p:txBody>
        </p:sp>
      </p:grpSp>
      <p:grpSp>
        <p:nvGrpSpPr>
          <p:cNvPr id="22" name="Google Shape;137;p16"/>
          <p:cNvGrpSpPr/>
          <p:nvPr/>
        </p:nvGrpSpPr>
        <p:grpSpPr>
          <a:xfrm>
            <a:off x="14346472" y="9273854"/>
            <a:ext cx="5412003" cy="1261801"/>
            <a:chOff x="0" y="44701"/>
            <a:chExt cx="5412001" cy="1261799"/>
          </a:xfrm>
        </p:grpSpPr>
        <p:sp>
          <p:nvSpPr>
            <p:cNvPr id="23" name="Rectangle"/>
            <p:cNvSpPr/>
            <p:nvPr/>
          </p:nvSpPr>
          <p:spPr>
            <a:xfrm>
              <a:off x="0" y="292800"/>
              <a:ext cx="5412001" cy="765600"/>
            </a:xfrm>
            <a:prstGeom prst="rect">
              <a:avLst/>
            </a:prstGeom>
            <a:solidFill>
              <a:srgbClr val="B7B7B7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4" name="3 маха-моха"/>
            <p:cNvSpPr/>
            <p:nvPr/>
          </p:nvSpPr>
          <p:spPr>
            <a:xfrm>
              <a:off x="12700" y="44701"/>
              <a:ext cx="5386601" cy="12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000"/>
              </a:lvl1pPr>
            </a:lstStyle>
            <a:p>
              <a:r>
                <a:rPr dirty="0" smtClean="0"/>
                <a:t>3</a:t>
              </a:r>
              <a:r>
                <a:rPr lang="ru-RU" dirty="0" smtClean="0"/>
                <a:t>)</a:t>
              </a:r>
              <a:r>
                <a:rPr dirty="0" smtClean="0"/>
                <a:t> </a:t>
              </a:r>
              <a:r>
                <a:rPr dirty="0"/>
                <a:t>маха-моха</a:t>
              </a:r>
            </a:p>
          </p:txBody>
        </p:sp>
      </p:grpSp>
      <p:grpSp>
        <p:nvGrpSpPr>
          <p:cNvPr id="25" name="Google Shape;138;p16"/>
          <p:cNvGrpSpPr/>
          <p:nvPr/>
        </p:nvGrpSpPr>
        <p:grpSpPr>
          <a:xfrm>
            <a:off x="14346536" y="10285577"/>
            <a:ext cx="5412003" cy="1261801"/>
            <a:chOff x="0" y="44702"/>
            <a:chExt cx="5412001" cy="1261798"/>
          </a:xfrm>
        </p:grpSpPr>
        <p:sp>
          <p:nvSpPr>
            <p:cNvPr id="26" name="Rectangle"/>
            <p:cNvSpPr/>
            <p:nvPr/>
          </p:nvSpPr>
          <p:spPr>
            <a:xfrm>
              <a:off x="0" y="292800"/>
              <a:ext cx="5412001" cy="765600"/>
            </a:xfrm>
            <a:prstGeom prst="rect">
              <a:avLst/>
            </a:prstGeom>
            <a:solidFill>
              <a:srgbClr val="B4A7D6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7" name="4 тамисра"/>
            <p:cNvSpPr/>
            <p:nvPr/>
          </p:nvSpPr>
          <p:spPr>
            <a:xfrm>
              <a:off x="12700" y="44702"/>
              <a:ext cx="5386601" cy="126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000"/>
              </a:lvl1pPr>
            </a:lstStyle>
            <a:p>
              <a:r>
                <a:rPr dirty="0" smtClean="0"/>
                <a:t>4</a:t>
              </a:r>
              <a:r>
                <a:rPr lang="ru-RU" dirty="0" smtClean="0"/>
                <a:t>)</a:t>
              </a:r>
              <a:r>
                <a:rPr dirty="0" smtClean="0"/>
                <a:t> </a:t>
              </a:r>
              <a:r>
                <a:rPr dirty="0"/>
                <a:t>тамисра</a:t>
              </a:r>
            </a:p>
          </p:txBody>
        </p:sp>
      </p:grpSp>
      <p:grpSp>
        <p:nvGrpSpPr>
          <p:cNvPr id="28" name="Google Shape;139;p16"/>
          <p:cNvGrpSpPr/>
          <p:nvPr/>
        </p:nvGrpSpPr>
        <p:grpSpPr>
          <a:xfrm>
            <a:off x="14172056" y="11289536"/>
            <a:ext cx="5666641" cy="1215635"/>
            <a:chOff x="-174416" y="42385"/>
            <a:chExt cx="5666639" cy="1215632"/>
          </a:xfrm>
        </p:grpSpPr>
        <p:sp>
          <p:nvSpPr>
            <p:cNvPr id="29" name="Rectangle"/>
            <p:cNvSpPr/>
            <p:nvPr/>
          </p:nvSpPr>
          <p:spPr>
            <a:xfrm>
              <a:off x="0" y="267400"/>
              <a:ext cx="5412001" cy="765600"/>
            </a:xfrm>
            <a:prstGeom prst="rect">
              <a:avLst/>
            </a:prstGeom>
            <a:solidFill>
              <a:srgbClr val="8E7CC3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0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0" name="5 андха-тамисра"/>
            <p:cNvSpPr/>
            <p:nvPr/>
          </p:nvSpPr>
          <p:spPr>
            <a:xfrm>
              <a:off x="-174416" y="42385"/>
              <a:ext cx="5666639" cy="121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700"/>
              </a:lvl1pPr>
            </a:lstStyle>
            <a:p>
              <a:r>
                <a:rPr dirty="0" smtClean="0"/>
                <a:t>5</a:t>
              </a:r>
              <a:r>
                <a:rPr lang="ru-RU" dirty="0" smtClean="0"/>
                <a:t>)</a:t>
              </a:r>
              <a:r>
                <a:rPr dirty="0" smtClean="0"/>
                <a:t> </a:t>
              </a:r>
              <a:r>
                <a:rPr dirty="0"/>
                <a:t>андха-тамисра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3186697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54;p13"/>
          <p:cNvGrpSpPr/>
          <p:nvPr/>
        </p:nvGrpSpPr>
        <p:grpSpPr>
          <a:xfrm>
            <a:off x="4241091" y="-255407"/>
            <a:ext cx="15853674" cy="1719619"/>
            <a:chOff x="-297308" y="-72447"/>
            <a:chExt cx="15853672" cy="1719618"/>
          </a:xfrm>
        </p:grpSpPr>
        <p:sp>
          <p:nvSpPr>
            <p:cNvPr id="3" name="Rectangle"/>
            <p:cNvSpPr/>
            <p:nvPr/>
          </p:nvSpPr>
          <p:spPr>
            <a:xfrm>
              <a:off x="0" y="182959"/>
              <a:ext cx="15307201" cy="1208801"/>
            </a:xfrm>
            <a:prstGeom prst="rect">
              <a:avLst/>
            </a:prstGeom>
            <a:solidFill>
              <a:srgbClr val="C9DAF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3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" name="КАРАНОДАКАШАЙИ-ВИШНУ…"/>
            <p:cNvSpPr/>
            <p:nvPr/>
          </p:nvSpPr>
          <p:spPr>
            <a:xfrm>
              <a:off x="-297308" y="-72447"/>
              <a:ext cx="15853672" cy="17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 defTabSz="457200">
                <a:lnSpc>
                  <a:spcPct val="115000"/>
                </a:lnSpc>
                <a:tabLst>
                  <a:tab pos="2870200" algn="l"/>
                </a:tabLst>
                <a:defRPr sz="2900">
                  <a:latin typeface="Al Bayan Plain"/>
                  <a:ea typeface="Al Bayan Plain"/>
                  <a:cs typeface="Al Bayan Plain"/>
                  <a:sym typeface="Al Bayan Plain"/>
                </a:defRPr>
              </a:pPr>
              <a:r>
                <a:rPr sz="4000" dirty="0" smtClean="0"/>
                <a:t>КАРАНОДАКАШАЙИ</a:t>
              </a:r>
              <a:r>
                <a:rPr lang="ru-RU" sz="4000" dirty="0"/>
                <a:t> </a:t>
              </a:r>
              <a:r>
                <a:rPr sz="4000" dirty="0" smtClean="0"/>
                <a:t>ВИШНУ</a:t>
              </a:r>
              <a:r>
                <a:rPr lang="ru-RU" sz="4000" dirty="0" smtClean="0"/>
                <a:t> </a:t>
              </a:r>
              <a:r>
                <a:rPr sz="3000" dirty="0" smtClean="0"/>
                <a:t>(свамша Господа</a:t>
              </a:r>
              <a:r>
                <a:rPr lang="ru-RU" sz="3000" dirty="0" smtClean="0"/>
                <a:t>)</a:t>
              </a:r>
              <a:r>
                <a:rPr sz="3000" dirty="0" smtClean="0"/>
                <a:t> </a:t>
              </a:r>
              <a:r>
                <a:rPr lang="ru-RU" sz="3000" dirty="0" smtClean="0"/>
                <a:t/>
              </a:r>
              <a:br>
                <a:rPr lang="ru-RU" sz="3000" dirty="0" smtClean="0"/>
              </a:br>
              <a:r>
                <a:rPr sz="3000" dirty="0" smtClean="0"/>
                <a:t>Он </a:t>
              </a:r>
              <a:r>
                <a:rPr sz="3000" dirty="0"/>
                <a:t>оплодотворяет материальную природу Своим взглядом, помещая туда </a:t>
              </a:r>
              <a:r>
                <a:rPr sz="3000" dirty="0" smtClean="0"/>
                <a:t>дживы</a:t>
              </a:r>
              <a:endParaRPr sz="3000" dirty="0"/>
            </a:p>
          </p:txBody>
        </p:sp>
      </p:grpSp>
      <p:grpSp>
        <p:nvGrpSpPr>
          <p:cNvPr id="5" name="Google Shape;55;p13"/>
          <p:cNvGrpSpPr/>
          <p:nvPr/>
        </p:nvGrpSpPr>
        <p:grpSpPr>
          <a:xfrm>
            <a:off x="4538399" y="894445"/>
            <a:ext cx="7592002" cy="1292579"/>
            <a:chOff x="0" y="48362"/>
            <a:chExt cx="7592001" cy="1292577"/>
          </a:xfrm>
        </p:grpSpPr>
        <p:sp>
          <p:nvSpPr>
            <p:cNvPr id="6" name="Rectangle"/>
            <p:cNvSpPr/>
            <p:nvPr/>
          </p:nvSpPr>
          <p:spPr>
            <a:xfrm>
              <a:off x="0" y="402649"/>
              <a:ext cx="7592001" cy="584001"/>
            </a:xfrm>
            <a:prstGeom prst="rect">
              <a:avLst/>
            </a:prstGeom>
            <a:solidFill>
              <a:srgbClr val="F9CB9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7" name="Кала"/>
            <p:cNvSpPr/>
            <p:nvPr/>
          </p:nvSpPr>
          <p:spPr>
            <a:xfrm>
              <a:off x="12700" y="48362"/>
              <a:ext cx="7566601" cy="12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к</a:t>
              </a:r>
              <a:r>
                <a:rPr dirty="0" smtClean="0"/>
                <a:t>ала</a:t>
              </a:r>
              <a:endParaRPr dirty="0"/>
            </a:p>
          </p:txBody>
        </p:sp>
      </p:grpSp>
      <p:grpSp>
        <p:nvGrpSpPr>
          <p:cNvPr id="8" name="Google Shape;56;p13"/>
          <p:cNvGrpSpPr/>
          <p:nvPr/>
        </p:nvGrpSpPr>
        <p:grpSpPr>
          <a:xfrm>
            <a:off x="12130399" y="894445"/>
            <a:ext cx="7715202" cy="1292579"/>
            <a:chOff x="0" y="48362"/>
            <a:chExt cx="7715201" cy="1292577"/>
          </a:xfrm>
        </p:grpSpPr>
        <p:sp>
          <p:nvSpPr>
            <p:cNvPr id="9" name="Rectangle"/>
            <p:cNvSpPr/>
            <p:nvPr/>
          </p:nvSpPr>
          <p:spPr>
            <a:xfrm>
              <a:off x="0" y="402649"/>
              <a:ext cx="7715201" cy="584001"/>
            </a:xfrm>
            <a:prstGeom prst="rect">
              <a:avLst/>
            </a:prstGeom>
            <a:solidFill>
              <a:srgbClr val="D5A6BD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0" name="Живы"/>
            <p:cNvSpPr/>
            <p:nvPr/>
          </p:nvSpPr>
          <p:spPr>
            <a:xfrm>
              <a:off x="12700" y="48362"/>
              <a:ext cx="7689801" cy="129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err="1" smtClean="0"/>
                <a:t>дж</a:t>
              </a:r>
              <a:r>
                <a:rPr dirty="0" smtClean="0"/>
                <a:t>ивы</a:t>
              </a:r>
              <a:endParaRPr dirty="0"/>
            </a:p>
          </p:txBody>
        </p:sp>
      </p:grpSp>
      <p:grpSp>
        <p:nvGrpSpPr>
          <p:cNvPr id="11" name="Google Shape;57;p13"/>
          <p:cNvGrpSpPr/>
          <p:nvPr/>
        </p:nvGrpSpPr>
        <p:grpSpPr>
          <a:xfrm>
            <a:off x="4538399" y="2516771"/>
            <a:ext cx="15307203" cy="1436565"/>
            <a:chOff x="0" y="-137513"/>
            <a:chExt cx="15307201" cy="1436564"/>
          </a:xfrm>
        </p:grpSpPr>
        <p:sp>
          <p:nvSpPr>
            <p:cNvPr id="12" name="Rectangle"/>
            <p:cNvSpPr/>
            <p:nvPr/>
          </p:nvSpPr>
          <p:spPr>
            <a:xfrm>
              <a:off x="0" y="90249"/>
              <a:ext cx="15307201" cy="1208802"/>
            </a:xfrm>
            <a:prstGeom prst="rect">
              <a:avLst/>
            </a:prstGeom>
            <a:solidFill>
              <a:srgbClr val="EAD1D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3" name="МАТЕРИАЛЬНАЯ ПРИРОД (ПРАДХАНА)"/>
            <p:cNvSpPr/>
            <p:nvPr/>
          </p:nvSpPr>
          <p:spPr>
            <a:xfrm>
              <a:off x="12700" y="-137513"/>
              <a:ext cx="152818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dirty="0"/>
                <a:t>МАТЕРИАЛЬНАЯ </a:t>
              </a:r>
              <a:r>
                <a:rPr dirty="0" smtClean="0"/>
                <a:t>ПРИРОД</a:t>
              </a:r>
              <a:r>
                <a:rPr lang="ru-RU" dirty="0" smtClean="0"/>
                <a:t>А</a:t>
              </a:r>
              <a:r>
                <a:rPr dirty="0" smtClean="0"/>
                <a:t> </a:t>
              </a:r>
              <a:r>
                <a:rPr dirty="0"/>
                <a:t>(ПРАДХАНА)</a:t>
              </a:r>
            </a:p>
          </p:txBody>
        </p:sp>
      </p:grpSp>
      <p:grpSp>
        <p:nvGrpSpPr>
          <p:cNvPr id="14" name="Google Shape;58;p13"/>
          <p:cNvGrpSpPr/>
          <p:nvPr/>
        </p:nvGrpSpPr>
        <p:grpSpPr>
          <a:xfrm>
            <a:off x="3623916" y="3690074"/>
            <a:ext cx="17314266" cy="1115607"/>
            <a:chOff x="-914483" y="-13060"/>
            <a:chExt cx="17314264" cy="1115605"/>
          </a:xfrm>
        </p:grpSpPr>
        <p:sp>
          <p:nvSpPr>
            <p:cNvPr id="15" name="Rectangle"/>
            <p:cNvSpPr/>
            <p:nvPr/>
          </p:nvSpPr>
          <p:spPr>
            <a:xfrm>
              <a:off x="0" y="330694"/>
              <a:ext cx="15307201" cy="584001"/>
            </a:xfrm>
            <a:prstGeom prst="rect">
              <a:avLst/>
            </a:prstGeom>
            <a:solidFill>
              <a:srgbClr val="F4CCCC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6" name="3 гуны неактивны – недифференцированное, первичное состояние…"/>
            <p:cNvSpPr/>
            <p:nvPr/>
          </p:nvSpPr>
          <p:spPr>
            <a:xfrm>
              <a:off x="-914483" y="-13060"/>
              <a:ext cx="17314264" cy="111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 defTabSz="457200">
                <a:lnSpc>
                  <a:spcPct val="115000"/>
                </a:lnSpc>
                <a:tabLst>
                  <a:tab pos="2870200" algn="l"/>
                </a:tabLst>
                <a:defRPr sz="36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/>
                <a:t>3 гуны </a:t>
              </a:r>
              <a:r>
                <a:rPr dirty="0" smtClean="0"/>
                <a:t>неактивны</a:t>
              </a:r>
              <a:r>
                <a:rPr lang="ru-RU" dirty="0" smtClean="0"/>
                <a:t> (</a:t>
              </a:r>
              <a:r>
                <a:rPr dirty="0" smtClean="0"/>
                <a:t>не</a:t>
              </a:r>
              <a:r>
                <a:rPr lang="ru-RU" dirty="0" smtClean="0"/>
                <a:t> </a:t>
              </a:r>
              <a:r>
                <a:rPr dirty="0" smtClean="0"/>
                <a:t>дифференцирован</a:t>
              </a:r>
              <a:r>
                <a:rPr lang="ru-RU" dirty="0" smtClean="0"/>
                <a:t>ы и не смешаны)</a:t>
              </a:r>
              <a:endParaRPr dirty="0" smtClean="0"/>
            </a:p>
          </p:txBody>
        </p:sp>
      </p:grpSp>
      <p:grpSp>
        <p:nvGrpSpPr>
          <p:cNvPr id="17" name="Google Shape;59;p13"/>
          <p:cNvGrpSpPr/>
          <p:nvPr/>
        </p:nvGrpSpPr>
        <p:grpSpPr>
          <a:xfrm>
            <a:off x="4538399" y="5431666"/>
            <a:ext cx="15307202" cy="1208801"/>
            <a:chOff x="0" y="58499"/>
            <a:chExt cx="15307200" cy="1208800"/>
          </a:xfrm>
        </p:grpSpPr>
        <p:sp>
          <p:nvSpPr>
            <p:cNvPr id="18" name="Rectangle"/>
            <p:cNvSpPr/>
            <p:nvPr/>
          </p:nvSpPr>
          <p:spPr>
            <a:xfrm>
              <a:off x="0" y="58499"/>
              <a:ext cx="15307201" cy="1208802"/>
            </a:xfrm>
            <a:prstGeom prst="rect">
              <a:avLst/>
            </a:prstGeom>
            <a:solidFill>
              <a:srgbClr val="FFE5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19" name="МАХАТ-ТАТТВА"/>
            <p:cNvSpPr/>
            <p:nvPr/>
          </p:nvSpPr>
          <p:spPr>
            <a:xfrm>
              <a:off x="12700" y="662899"/>
              <a:ext cx="15281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800"/>
              </a:lvl1pPr>
            </a:lstStyle>
            <a:p>
              <a:r>
                <a:rPr dirty="0"/>
                <a:t>МАХАТ-ТАТТВА</a:t>
              </a:r>
            </a:p>
          </p:txBody>
        </p:sp>
      </p:grpSp>
      <p:grpSp>
        <p:nvGrpSpPr>
          <p:cNvPr id="20" name="Google Shape;60;p13"/>
          <p:cNvGrpSpPr/>
          <p:nvPr/>
        </p:nvGrpSpPr>
        <p:grpSpPr>
          <a:xfrm>
            <a:off x="4538399" y="6294931"/>
            <a:ext cx="7592002" cy="1231023"/>
            <a:chOff x="0" y="-14568"/>
            <a:chExt cx="7592001" cy="1231021"/>
          </a:xfrm>
        </p:grpSpPr>
        <p:sp>
          <p:nvSpPr>
            <p:cNvPr id="21" name="Rectangle"/>
            <p:cNvSpPr/>
            <p:nvPr/>
          </p:nvSpPr>
          <p:spPr>
            <a:xfrm>
              <a:off x="0" y="370899"/>
              <a:ext cx="7592001" cy="584001"/>
            </a:xfrm>
            <a:prstGeom prst="rect">
              <a:avLst/>
            </a:prstGeom>
            <a:solidFill>
              <a:srgbClr val="C9DAF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2" name="Махат-таттва (в саттве)"/>
            <p:cNvSpPr/>
            <p:nvPr/>
          </p:nvSpPr>
          <p:spPr>
            <a:xfrm>
              <a:off x="12700" y="-14568"/>
              <a:ext cx="7566601" cy="12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800"/>
              </a:lvl1pPr>
            </a:lstStyle>
            <a:p>
              <a:r>
                <a:rPr lang="ru-RU" dirty="0" smtClean="0"/>
                <a:t>м</a:t>
              </a:r>
              <a:r>
                <a:rPr dirty="0" smtClean="0"/>
                <a:t>ахат</a:t>
              </a:r>
              <a:r>
                <a:rPr dirty="0"/>
                <a:t>-таттва (в саттве)</a:t>
              </a:r>
            </a:p>
          </p:txBody>
        </p:sp>
      </p:grpSp>
      <p:grpSp>
        <p:nvGrpSpPr>
          <p:cNvPr id="23" name="Google Shape;61;p13"/>
          <p:cNvGrpSpPr/>
          <p:nvPr/>
        </p:nvGrpSpPr>
        <p:grpSpPr>
          <a:xfrm>
            <a:off x="12130399" y="6294931"/>
            <a:ext cx="7764450" cy="1231023"/>
            <a:chOff x="0" y="-88040"/>
            <a:chExt cx="7764449" cy="1231021"/>
          </a:xfrm>
        </p:grpSpPr>
        <p:sp>
          <p:nvSpPr>
            <p:cNvPr id="24" name="Rectangle"/>
            <p:cNvSpPr/>
            <p:nvPr/>
          </p:nvSpPr>
          <p:spPr>
            <a:xfrm>
              <a:off x="0" y="297428"/>
              <a:ext cx="7715201" cy="584001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5" name="Сутра-таттва (в раджасе)"/>
            <p:cNvSpPr txBox="1"/>
            <p:nvPr/>
          </p:nvSpPr>
          <p:spPr>
            <a:xfrm>
              <a:off x="74648" y="-88040"/>
              <a:ext cx="7689801" cy="12310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000"/>
              </a:lvl1pPr>
            </a:lstStyle>
            <a:p>
              <a:r>
                <a:rPr lang="ru-RU" sz="4800" dirty="0"/>
                <a:t>с</a:t>
              </a:r>
              <a:r>
                <a:rPr sz="4800" dirty="0" smtClean="0"/>
                <a:t>утра-</a:t>
              </a:r>
              <a:r>
                <a:rPr sz="4800" dirty="0"/>
                <a:t>таттва (в раджасе) </a:t>
              </a:r>
            </a:p>
          </p:txBody>
        </p:sp>
      </p:grpSp>
      <p:grpSp>
        <p:nvGrpSpPr>
          <p:cNvPr id="26" name="Google Shape;62;p13"/>
          <p:cNvGrpSpPr/>
          <p:nvPr/>
        </p:nvGrpSpPr>
        <p:grpSpPr>
          <a:xfrm>
            <a:off x="4552733" y="7507983"/>
            <a:ext cx="15307202" cy="1357981"/>
            <a:chOff x="0" y="845015"/>
            <a:chExt cx="15307201" cy="1357980"/>
          </a:xfrm>
        </p:grpSpPr>
        <p:sp>
          <p:nvSpPr>
            <p:cNvPr id="27" name="Rectangle"/>
            <p:cNvSpPr/>
            <p:nvPr/>
          </p:nvSpPr>
          <p:spPr>
            <a:xfrm>
              <a:off x="0" y="981562"/>
              <a:ext cx="15307201" cy="1208801"/>
            </a:xfrm>
            <a:prstGeom prst="rect">
              <a:avLst/>
            </a:prstGeom>
            <a:solidFill>
              <a:srgbClr val="E06666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28" name="АХАНКАРА (в основном, в тамасе)"/>
            <p:cNvSpPr/>
            <p:nvPr/>
          </p:nvSpPr>
          <p:spPr>
            <a:xfrm>
              <a:off x="12700" y="845015"/>
              <a:ext cx="15281801" cy="135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 defTabSz="457200">
                <a:lnSpc>
                  <a:spcPct val="115000"/>
                </a:lnSpc>
                <a:tabLst>
                  <a:tab pos="2870200" algn="l"/>
                </a:tabLst>
                <a:defRPr sz="50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dirty="0" smtClean="0"/>
                <a:t>АХАНКАРА </a:t>
              </a:r>
              <a:r>
                <a:rPr dirty="0"/>
                <a:t>(в основном, в тамасе)</a:t>
              </a:r>
            </a:p>
          </p:txBody>
        </p:sp>
      </p:grpSp>
      <p:grpSp>
        <p:nvGrpSpPr>
          <p:cNvPr id="29" name="Google Shape;63;p13"/>
          <p:cNvGrpSpPr/>
          <p:nvPr/>
        </p:nvGrpSpPr>
        <p:grpSpPr>
          <a:xfrm>
            <a:off x="4538333" y="8778865"/>
            <a:ext cx="5078402" cy="1231023"/>
            <a:chOff x="0" y="-14568"/>
            <a:chExt cx="5078401" cy="1231021"/>
          </a:xfrm>
        </p:grpSpPr>
        <p:sp>
          <p:nvSpPr>
            <p:cNvPr id="30" name="Rectangle"/>
            <p:cNvSpPr/>
            <p:nvPr/>
          </p:nvSpPr>
          <p:spPr>
            <a:xfrm>
              <a:off x="0" y="370899"/>
              <a:ext cx="5078401" cy="584001"/>
            </a:xfrm>
            <a:prstGeom prst="rect">
              <a:avLst/>
            </a:prstGeom>
            <a:solidFill>
              <a:srgbClr val="FFE5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1" name="Благость"/>
            <p:cNvSpPr/>
            <p:nvPr/>
          </p:nvSpPr>
          <p:spPr>
            <a:xfrm>
              <a:off x="12700" y="-14568"/>
              <a:ext cx="5053001" cy="12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800"/>
              </a:lvl1pPr>
            </a:lstStyle>
            <a:p>
              <a:r>
                <a:rPr lang="ru-RU" dirty="0" smtClean="0"/>
                <a:t>б</a:t>
              </a:r>
              <a:r>
                <a:rPr dirty="0" smtClean="0"/>
                <a:t>лагость</a:t>
              </a:r>
              <a:endParaRPr dirty="0"/>
            </a:p>
          </p:txBody>
        </p:sp>
      </p:grpSp>
      <p:grpSp>
        <p:nvGrpSpPr>
          <p:cNvPr id="32" name="Google Shape;64;p13"/>
          <p:cNvGrpSpPr/>
          <p:nvPr/>
        </p:nvGrpSpPr>
        <p:grpSpPr>
          <a:xfrm>
            <a:off x="9515932" y="8747886"/>
            <a:ext cx="5380802" cy="1231023"/>
            <a:chOff x="0" y="-45547"/>
            <a:chExt cx="5380801" cy="1231021"/>
          </a:xfrm>
        </p:grpSpPr>
        <p:sp>
          <p:nvSpPr>
            <p:cNvPr id="33" name="Rectangle"/>
            <p:cNvSpPr/>
            <p:nvPr/>
          </p:nvSpPr>
          <p:spPr>
            <a:xfrm>
              <a:off x="0" y="370899"/>
              <a:ext cx="5380801" cy="584001"/>
            </a:xfrm>
            <a:prstGeom prst="rect">
              <a:avLst/>
            </a:prstGeom>
            <a:solidFill>
              <a:srgbClr val="E6913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4" name="Страсть"/>
            <p:cNvSpPr/>
            <p:nvPr/>
          </p:nvSpPr>
          <p:spPr>
            <a:xfrm>
              <a:off x="12700" y="-45547"/>
              <a:ext cx="5355401" cy="12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800"/>
              </a:lvl1pPr>
            </a:lstStyle>
            <a:p>
              <a:r>
                <a:rPr lang="ru-RU" dirty="0" smtClean="0"/>
                <a:t>с</a:t>
              </a:r>
              <a:r>
                <a:rPr dirty="0" smtClean="0"/>
                <a:t>трасть</a:t>
              </a:r>
              <a:endParaRPr dirty="0"/>
            </a:p>
          </p:txBody>
        </p:sp>
      </p:grpSp>
      <p:grpSp>
        <p:nvGrpSpPr>
          <p:cNvPr id="35" name="Google Shape;65;p13"/>
          <p:cNvGrpSpPr/>
          <p:nvPr/>
        </p:nvGrpSpPr>
        <p:grpSpPr>
          <a:xfrm>
            <a:off x="14896866" y="8747886"/>
            <a:ext cx="4948802" cy="1231023"/>
            <a:chOff x="0" y="-45547"/>
            <a:chExt cx="4948801" cy="1231021"/>
          </a:xfrm>
        </p:grpSpPr>
        <p:sp>
          <p:nvSpPr>
            <p:cNvPr id="36" name="Rectangle"/>
            <p:cNvSpPr/>
            <p:nvPr/>
          </p:nvSpPr>
          <p:spPr>
            <a:xfrm>
              <a:off x="0" y="370899"/>
              <a:ext cx="4948801" cy="584001"/>
            </a:xfrm>
            <a:prstGeom prst="rect">
              <a:avLst/>
            </a:prstGeom>
            <a:solidFill>
              <a:srgbClr val="4A86E8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8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37" name="Невежество"/>
            <p:cNvSpPr/>
            <p:nvPr/>
          </p:nvSpPr>
          <p:spPr>
            <a:xfrm>
              <a:off x="12700" y="-45547"/>
              <a:ext cx="4923401" cy="12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4800"/>
              </a:lvl1pPr>
            </a:lstStyle>
            <a:p>
              <a:r>
                <a:rPr lang="ru-RU" dirty="0"/>
                <a:t>н</a:t>
              </a:r>
              <a:r>
                <a:rPr dirty="0" smtClean="0"/>
                <a:t>евежество</a:t>
              </a:r>
              <a:endParaRPr dirty="0"/>
            </a:p>
          </p:txBody>
        </p:sp>
      </p:grpSp>
      <p:grpSp>
        <p:nvGrpSpPr>
          <p:cNvPr id="38" name="Google Shape;66;p13"/>
          <p:cNvGrpSpPr/>
          <p:nvPr/>
        </p:nvGrpSpPr>
        <p:grpSpPr>
          <a:xfrm>
            <a:off x="4755533" y="10160134"/>
            <a:ext cx="4514402" cy="1711668"/>
            <a:chOff x="0" y="54717"/>
            <a:chExt cx="4514401" cy="1711666"/>
          </a:xfrm>
        </p:grpSpPr>
        <p:sp>
          <p:nvSpPr>
            <p:cNvPr id="39" name="Rectangle"/>
            <p:cNvSpPr/>
            <p:nvPr/>
          </p:nvSpPr>
          <p:spPr>
            <a:xfrm>
              <a:off x="0" y="306150"/>
              <a:ext cx="4514401" cy="1208801"/>
            </a:xfrm>
            <a:prstGeom prst="rect">
              <a:avLst/>
            </a:prstGeom>
            <a:solidFill>
              <a:srgbClr val="A4C2F4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0" name="Карта (действующий)…"/>
            <p:cNvSpPr/>
            <p:nvPr/>
          </p:nvSpPr>
          <p:spPr>
            <a:xfrm>
              <a:off x="12700" y="54717"/>
              <a:ext cx="4489001" cy="171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lnSpc>
                  <a:spcPct val="90000"/>
                </a:lnSpc>
                <a:defRPr sz="2800"/>
              </a:pPr>
              <a:r>
                <a:rPr lang="ru-RU" sz="3600" dirty="0" smtClean="0"/>
                <a:t>к</a:t>
              </a:r>
              <a:r>
                <a:rPr sz="3600" dirty="0" smtClean="0"/>
                <a:t>арта (</a:t>
              </a:r>
              <a:r>
                <a:rPr lang="ru-RU" sz="3600" dirty="0" smtClean="0"/>
                <a:t>деятель</a:t>
              </a:r>
              <a:r>
                <a:rPr sz="3600" dirty="0" smtClean="0"/>
                <a:t>)</a:t>
              </a:r>
              <a:endParaRPr sz="3600" dirty="0"/>
            </a:p>
            <a:p>
              <a:pPr>
                <a:lnSpc>
                  <a:spcPct val="90000"/>
                </a:lnSpc>
                <a:defRPr sz="4200"/>
              </a:pPr>
              <a:r>
                <a:rPr lang="ru-RU" sz="4200" dirty="0" smtClean="0"/>
                <a:t>г</a:t>
              </a:r>
              <a:r>
                <a:rPr sz="4200" dirty="0" smtClean="0"/>
                <a:t>ьяна</a:t>
              </a:r>
              <a:r>
                <a:rPr sz="4200" dirty="0"/>
                <a:t>-шакти</a:t>
              </a:r>
            </a:p>
          </p:txBody>
        </p:sp>
      </p:grpSp>
      <p:grpSp>
        <p:nvGrpSpPr>
          <p:cNvPr id="41" name="Google Shape;67;p13"/>
          <p:cNvGrpSpPr/>
          <p:nvPr/>
        </p:nvGrpSpPr>
        <p:grpSpPr>
          <a:xfrm>
            <a:off x="9934800" y="10160168"/>
            <a:ext cx="4514402" cy="1711668"/>
            <a:chOff x="0" y="105517"/>
            <a:chExt cx="4514401" cy="1711666"/>
          </a:xfrm>
        </p:grpSpPr>
        <p:sp>
          <p:nvSpPr>
            <p:cNvPr id="42" name="Rectangle"/>
            <p:cNvSpPr/>
            <p:nvPr/>
          </p:nvSpPr>
          <p:spPr>
            <a:xfrm>
              <a:off x="0" y="356949"/>
              <a:ext cx="4514401" cy="1208802"/>
            </a:xfrm>
            <a:prstGeom prst="rect">
              <a:avLst/>
            </a:prstGeom>
            <a:solidFill>
              <a:srgbClr val="A4C2F4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3" name="Карана (причина)…"/>
            <p:cNvSpPr/>
            <p:nvPr/>
          </p:nvSpPr>
          <p:spPr>
            <a:xfrm>
              <a:off x="12700" y="105517"/>
              <a:ext cx="4489001" cy="171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lnSpc>
                  <a:spcPct val="90000"/>
                </a:lnSpc>
                <a:defRPr sz="3400"/>
              </a:pPr>
              <a:r>
                <a:rPr lang="ru-RU" sz="3600" dirty="0" smtClean="0"/>
                <a:t>к</a:t>
              </a:r>
              <a:r>
                <a:rPr sz="3600" dirty="0" smtClean="0"/>
                <a:t>арана </a:t>
              </a:r>
              <a:r>
                <a:rPr sz="3600" dirty="0"/>
                <a:t>(причина)</a:t>
              </a:r>
            </a:p>
            <a:p>
              <a:pPr>
                <a:lnSpc>
                  <a:spcPct val="90000"/>
                </a:lnSpc>
                <a:defRPr sz="4200"/>
              </a:pPr>
              <a:r>
                <a:rPr lang="ru-RU" dirty="0" smtClean="0"/>
                <a:t>к</a:t>
              </a:r>
              <a:r>
                <a:rPr dirty="0" smtClean="0"/>
                <a:t>рийа</a:t>
              </a:r>
              <a:r>
                <a:rPr dirty="0"/>
                <a:t>-шакти</a:t>
              </a:r>
            </a:p>
          </p:txBody>
        </p:sp>
      </p:grpSp>
      <p:grpSp>
        <p:nvGrpSpPr>
          <p:cNvPr id="44" name="Google Shape;68;p13"/>
          <p:cNvGrpSpPr/>
          <p:nvPr/>
        </p:nvGrpSpPr>
        <p:grpSpPr>
          <a:xfrm>
            <a:off x="15114066" y="10129190"/>
            <a:ext cx="4514402" cy="1711668"/>
            <a:chOff x="0" y="87239"/>
            <a:chExt cx="4514401" cy="1711667"/>
          </a:xfrm>
        </p:grpSpPr>
        <p:sp>
          <p:nvSpPr>
            <p:cNvPr id="45" name="Rectangle"/>
            <p:cNvSpPr/>
            <p:nvPr/>
          </p:nvSpPr>
          <p:spPr>
            <a:xfrm>
              <a:off x="0" y="369649"/>
              <a:ext cx="4514401" cy="1208802"/>
            </a:xfrm>
            <a:prstGeom prst="rect">
              <a:avLst/>
            </a:prstGeom>
            <a:solidFill>
              <a:srgbClr val="A4C2F4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4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6" name="Карйа (результат)…"/>
            <p:cNvSpPr/>
            <p:nvPr/>
          </p:nvSpPr>
          <p:spPr>
            <a:xfrm>
              <a:off x="12700" y="87239"/>
              <a:ext cx="4489001" cy="17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/>
            <a:p>
              <a:pPr>
                <a:lnSpc>
                  <a:spcPct val="90000"/>
                </a:lnSpc>
                <a:defRPr sz="3500"/>
              </a:pPr>
              <a:r>
                <a:rPr lang="ru-RU" sz="3600" dirty="0" smtClean="0"/>
                <a:t>к</a:t>
              </a:r>
              <a:r>
                <a:rPr sz="3600" dirty="0" smtClean="0"/>
                <a:t>ар</a:t>
              </a:r>
              <a:r>
                <a:rPr lang="ru-RU" sz="3600" dirty="0" err="1" smtClean="0"/>
                <a:t>ья</a:t>
              </a:r>
              <a:r>
                <a:rPr sz="3600" dirty="0" smtClean="0"/>
                <a:t> (</a:t>
              </a:r>
              <a:r>
                <a:rPr lang="ru-RU" sz="3600" dirty="0" smtClean="0"/>
                <a:t>следствие</a:t>
              </a:r>
              <a:r>
                <a:rPr sz="3600" dirty="0" smtClean="0"/>
                <a:t>)</a:t>
              </a:r>
              <a:endParaRPr sz="3600" dirty="0"/>
            </a:p>
            <a:p>
              <a:pPr>
                <a:lnSpc>
                  <a:spcPct val="90000"/>
                </a:lnSpc>
                <a:defRPr sz="4200"/>
              </a:pPr>
              <a:r>
                <a:rPr lang="ru-RU" dirty="0" smtClean="0"/>
                <a:t>д</a:t>
              </a:r>
              <a:r>
                <a:rPr dirty="0" smtClean="0"/>
                <a:t>рав</a:t>
              </a:r>
              <a:r>
                <a:rPr lang="ru-RU" dirty="0" err="1" smtClean="0"/>
                <a:t>ья</a:t>
              </a:r>
              <a:r>
                <a:rPr dirty="0" smtClean="0"/>
                <a:t>-</a:t>
              </a:r>
              <a:r>
                <a:rPr dirty="0"/>
                <a:t>шакти</a:t>
              </a:r>
            </a:p>
          </p:txBody>
        </p:sp>
      </p:grpSp>
      <p:grpSp>
        <p:nvGrpSpPr>
          <p:cNvPr id="47" name="Google Shape;69;p13"/>
          <p:cNvGrpSpPr/>
          <p:nvPr/>
        </p:nvGrpSpPr>
        <p:grpSpPr>
          <a:xfrm>
            <a:off x="4755533" y="11788178"/>
            <a:ext cx="4514402" cy="1292579"/>
            <a:chOff x="0" y="48361"/>
            <a:chExt cx="4514401" cy="1292578"/>
          </a:xfrm>
        </p:grpSpPr>
        <p:sp>
          <p:nvSpPr>
            <p:cNvPr id="48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49" name="Адхидайва"/>
            <p:cNvSpPr/>
            <p:nvPr/>
          </p:nvSpPr>
          <p:spPr>
            <a:xfrm>
              <a:off x="12700" y="48361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дхидайва</a:t>
              </a:r>
              <a:endParaRPr dirty="0"/>
            </a:p>
          </p:txBody>
        </p:sp>
      </p:grpSp>
      <p:grpSp>
        <p:nvGrpSpPr>
          <p:cNvPr id="50" name="Google Shape;70;p13"/>
          <p:cNvGrpSpPr/>
          <p:nvPr/>
        </p:nvGrpSpPr>
        <p:grpSpPr>
          <a:xfrm>
            <a:off x="9949133" y="11835378"/>
            <a:ext cx="4514402" cy="1292579"/>
            <a:chOff x="0" y="48361"/>
            <a:chExt cx="4514401" cy="1292578"/>
          </a:xfrm>
        </p:grpSpPr>
        <p:sp>
          <p:nvSpPr>
            <p:cNvPr id="51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52" name="Адхйатма"/>
            <p:cNvSpPr/>
            <p:nvPr/>
          </p:nvSpPr>
          <p:spPr>
            <a:xfrm>
              <a:off x="12700" y="48361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</a:t>
              </a:r>
              <a:r>
                <a:rPr lang="ru-RU" dirty="0" err="1" smtClean="0"/>
                <a:t>ья</a:t>
              </a:r>
              <a:r>
                <a:rPr dirty="0" smtClean="0"/>
                <a:t>тма</a:t>
              </a:r>
              <a:endParaRPr dirty="0"/>
            </a:p>
          </p:txBody>
        </p:sp>
      </p:grpSp>
      <p:grpSp>
        <p:nvGrpSpPr>
          <p:cNvPr id="53" name="Google Shape;71;p13"/>
          <p:cNvGrpSpPr/>
          <p:nvPr/>
        </p:nvGrpSpPr>
        <p:grpSpPr>
          <a:xfrm>
            <a:off x="15142733" y="11788178"/>
            <a:ext cx="4514402" cy="1292579"/>
            <a:chOff x="0" y="48361"/>
            <a:chExt cx="4514401" cy="1292578"/>
          </a:xfrm>
        </p:grpSpPr>
        <p:sp>
          <p:nvSpPr>
            <p:cNvPr id="54" name="Rectangle"/>
            <p:cNvSpPr/>
            <p:nvPr/>
          </p:nvSpPr>
          <p:spPr>
            <a:xfrm>
              <a:off x="0" y="90249"/>
              <a:ext cx="4514401" cy="1208802"/>
            </a:xfrm>
            <a:prstGeom prst="rect">
              <a:avLst/>
            </a:prstGeom>
            <a:solidFill>
              <a:srgbClr val="EA9999"/>
            </a:solidFill>
            <a:ln w="2540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2700">
                <a:spcBef>
                  <a:spcPts val="0"/>
                </a:spcBef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5200" cap="all">
                  <a:solidFill>
                    <a:srgbClr val="FFFFFF"/>
                  </a:solidFill>
                  <a:latin typeface="Publico Text Roman"/>
                  <a:ea typeface="Publico Text Roman"/>
                  <a:cs typeface="Publico Text Roman"/>
                  <a:sym typeface="Publico Text Roman"/>
                </a:defRPr>
              </a:pPr>
              <a:endParaRPr/>
            </a:p>
          </p:txBody>
        </p:sp>
        <p:sp>
          <p:nvSpPr>
            <p:cNvPr id="55" name="Адхибхута"/>
            <p:cNvSpPr/>
            <p:nvPr/>
          </p:nvSpPr>
          <p:spPr>
            <a:xfrm>
              <a:off x="12700" y="48361"/>
              <a:ext cx="4489001" cy="1292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43799" tIns="243799" rIns="243799" bIns="243799" numCol="1" anchor="ctr">
              <a:spAutoFit/>
            </a:bodyPr>
            <a:lstStyle>
              <a:lvl1pPr>
                <a:defRPr sz="5200"/>
              </a:lvl1pPr>
            </a:lstStyle>
            <a:p>
              <a:r>
                <a:rPr lang="ru-RU" dirty="0" smtClean="0"/>
                <a:t>а</a:t>
              </a:r>
              <a:r>
                <a:rPr dirty="0" smtClean="0"/>
                <a:t>дхибхута</a:t>
              </a:r>
              <a:endParaRPr dirty="0"/>
            </a:p>
          </p:txBody>
        </p:sp>
      </p:grpSp>
      <p:sp>
        <p:nvSpPr>
          <p:cNvPr id="56" name="Google Shape;72;p13"/>
          <p:cNvSpPr/>
          <p:nvPr/>
        </p:nvSpPr>
        <p:spPr>
          <a:xfrm>
            <a:off x="7012733" y="11015968"/>
            <a:ext cx="1" cy="1418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0" y="7200"/>
                  <a:pt x="0" y="14400"/>
                  <a:pt x="21600" y="21600"/>
                </a:cubicBezTo>
              </a:path>
            </a:pathLst>
          </a:custGeom>
          <a:ln w="25400">
            <a:solidFill>
              <a:srgbClr val="595959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57" name="Google Shape;73;p13"/>
          <p:cNvSpPr/>
          <p:nvPr/>
        </p:nvSpPr>
        <p:spPr>
          <a:xfrm>
            <a:off x="12191932" y="11620467"/>
            <a:ext cx="14401" cy="256801"/>
          </a:xfrm>
          <a:prstGeom prst="line">
            <a:avLst/>
          </a:prstGeom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58" name="Google Shape;74;p13"/>
          <p:cNvSpPr/>
          <p:nvPr/>
        </p:nvSpPr>
        <p:spPr>
          <a:xfrm>
            <a:off x="17371266" y="11016000"/>
            <a:ext cx="28668" cy="1418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25400">
            <a:solidFill>
              <a:srgbClr val="595959"/>
            </a:solidFill>
          </a:ln>
        </p:spPr>
        <p:txBody>
          <a:bodyPr/>
          <a:lstStyle/>
          <a:p>
            <a:endParaRPr/>
          </a:p>
        </p:txBody>
      </p:sp>
      <p:sp>
        <p:nvSpPr>
          <p:cNvPr id="59" name="Google Shape;75;p13"/>
          <p:cNvSpPr/>
          <p:nvPr/>
        </p:nvSpPr>
        <p:spPr>
          <a:xfrm flipH="1">
            <a:off x="10921602" y="1832599"/>
            <a:ext cx="2367998" cy="87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C2F4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60" name="Google Shape;76;p13"/>
          <p:cNvSpPr/>
          <p:nvPr/>
        </p:nvSpPr>
        <p:spPr>
          <a:xfrm flipH="1">
            <a:off x="10921602" y="4597266"/>
            <a:ext cx="2367998" cy="8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EA9999"/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  <p:sp>
        <p:nvSpPr>
          <p:cNvPr id="61" name="Google Shape;77;p13"/>
          <p:cNvSpPr/>
          <p:nvPr/>
        </p:nvSpPr>
        <p:spPr>
          <a:xfrm flipH="1">
            <a:off x="10921602" y="7264400"/>
            <a:ext cx="2367998" cy="765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5400">
            <a:solidFill>
              <a:srgbClr val="595959"/>
            </a:solidFill>
          </a:ln>
        </p:spPr>
        <p:txBody>
          <a:bodyPr lIns="50800" tIns="50800" rIns="50800" bIns="50800" anchor="ctr"/>
          <a:lstStyle/>
          <a:p>
            <a:pPr defTabSz="12700"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000" cap="all">
                <a:solidFill>
                  <a:srgbClr val="FFFFFF"/>
                </a:solidFill>
                <a:latin typeface="Publico Text Roman"/>
                <a:ea typeface="Publico Text Roman"/>
                <a:cs typeface="Publico Text Roman"/>
                <a:sym typeface="Publico Text Roman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925509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26_FeatureStory">
  <a:themeElements>
    <a:clrScheme name="26_FeatureStory">
      <a:dk1>
        <a:srgbClr val="000000"/>
      </a:dk1>
      <a:lt1>
        <a:srgbClr val="F0EBE0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26_FeatureStory">
      <a:majorFont>
        <a:latin typeface="Publico Headline Black"/>
        <a:ea typeface="Publico Headline Black"/>
        <a:cs typeface="Publico Headline Black"/>
      </a:majorFont>
      <a:minorFont>
        <a:latin typeface="Publico Headline Black"/>
        <a:ea typeface="Publico Headline Black"/>
        <a:cs typeface="Publico Headline Black"/>
      </a:minorFont>
    </a:fontScheme>
    <a:fmtScheme name="26_FeatureS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B4A4B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2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ublico Text Roman"/>
            <a:ea typeface="Publico Text Roman"/>
            <a:cs typeface="Publico Text Roman"/>
            <a:sym typeface="Publico Text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227AA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6_FeatureStory">
  <a:themeElements>
    <a:clrScheme name="26_FeatureStory">
      <a:dk1>
        <a:srgbClr val="000000"/>
      </a:dk1>
      <a:lt1>
        <a:srgbClr val="FFFFFF"/>
      </a:lt1>
      <a:dk2>
        <a:srgbClr val="4A4A4B"/>
      </a:dk2>
      <a:lt2>
        <a:srgbClr val="C2C3C6"/>
      </a:lt2>
      <a:accent1>
        <a:srgbClr val="53BBE0"/>
      </a:accent1>
      <a:accent2>
        <a:srgbClr val="6DCFB9"/>
      </a:accent2>
      <a:accent3>
        <a:srgbClr val="90BF72"/>
      </a:accent3>
      <a:accent4>
        <a:srgbClr val="F2C449"/>
      </a:accent4>
      <a:accent5>
        <a:srgbClr val="FF4741"/>
      </a:accent5>
      <a:accent6>
        <a:srgbClr val="FF8700"/>
      </a:accent6>
      <a:hlink>
        <a:srgbClr val="0000FF"/>
      </a:hlink>
      <a:folHlink>
        <a:srgbClr val="FF00FF"/>
      </a:folHlink>
    </a:clrScheme>
    <a:fontScheme name="26_FeatureStory">
      <a:majorFont>
        <a:latin typeface="Publico Headline Black"/>
        <a:ea typeface="Publico Headline Black"/>
        <a:cs typeface="Publico Headline Black"/>
      </a:majorFont>
      <a:minorFont>
        <a:latin typeface="Publico Headline Black"/>
        <a:ea typeface="Publico Headline Black"/>
        <a:cs typeface="Publico Headline Black"/>
      </a:minorFont>
    </a:fontScheme>
    <a:fmtScheme name="26_FeatureS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B4A4B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2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sz="30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ublico Text Roman"/>
            <a:ea typeface="Publico Text Roman"/>
            <a:cs typeface="Publico Text Roman"/>
            <a:sym typeface="Publico Text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227AA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10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897</Words>
  <Application>Microsoft Macintosh PowerPoint</Application>
  <PresentationFormat>Другой</PresentationFormat>
  <Paragraphs>130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26_FeatureStory</vt:lpstr>
      <vt:lpstr>Даша-мула-таттва, стих 6</vt:lpstr>
      <vt:lpstr>Даша-мула-таттва, стих 6</vt:lpstr>
      <vt:lpstr>Даша-мула-таттва, стих 6</vt:lpstr>
      <vt:lpstr>Теодицея – «проблема зла», оправдание воли Бога, несмотря на существование зла </vt:lpstr>
      <vt:lpstr>Что такое майа?</vt:lpstr>
      <vt:lpstr>Презентация PowerPoint</vt:lpstr>
      <vt:lpstr>Два вида нимитта-майи: видья и авидья</vt:lpstr>
      <vt:lpstr>Презентация PowerPoint</vt:lpstr>
      <vt:lpstr>Презентация PowerPoint</vt:lpstr>
      <vt:lpstr>Презентация PowerPoint</vt:lpstr>
      <vt:lpstr>Маха-бхуты и гуны</vt:lpstr>
      <vt:lpstr>Презентация PowerPoint</vt:lpstr>
      <vt:lpstr>Два аспекта майи: упадана и нимитта</vt:lpstr>
      <vt:lpstr>Два аспекта майи: упадана и нимитта</vt:lpstr>
      <vt:lpstr>Презентация PowerPoint</vt:lpstr>
      <vt:lpstr>Авидья как часть майи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Даша-мула-таттва, стих 6</dc:title>
  <cp:lastModifiedBy>Vrajarenu Dasa</cp:lastModifiedBy>
  <cp:revision>5</cp:revision>
  <dcterms:modified xsi:type="dcterms:W3CDTF">2021-03-01T13:18:21Z</dcterms:modified>
</cp:coreProperties>
</file>